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4" r:id="rId1"/>
  </p:sldMasterIdLst>
  <p:notesMasterIdLst>
    <p:notesMasterId r:id="rId66"/>
  </p:notesMasterIdLst>
  <p:sldIdLst>
    <p:sldId id="261" r:id="rId2"/>
    <p:sldId id="260" r:id="rId3"/>
    <p:sldId id="314" r:id="rId4"/>
    <p:sldId id="315" r:id="rId5"/>
    <p:sldId id="336" r:id="rId6"/>
    <p:sldId id="316" r:id="rId7"/>
    <p:sldId id="337" r:id="rId8"/>
    <p:sldId id="317" r:id="rId9"/>
    <p:sldId id="318" r:id="rId10"/>
    <p:sldId id="338" r:id="rId11"/>
    <p:sldId id="332" r:id="rId12"/>
    <p:sldId id="440" r:id="rId13"/>
    <p:sldId id="411" r:id="rId14"/>
    <p:sldId id="441" r:id="rId15"/>
    <p:sldId id="321" r:id="rId16"/>
    <p:sldId id="331" r:id="rId17"/>
    <p:sldId id="333" r:id="rId18"/>
    <p:sldId id="327" r:id="rId19"/>
    <p:sldId id="341" r:id="rId20"/>
    <p:sldId id="439" r:id="rId21"/>
    <p:sldId id="319" r:id="rId22"/>
    <p:sldId id="296" r:id="rId23"/>
    <p:sldId id="342" r:id="rId24"/>
    <p:sldId id="413" r:id="rId25"/>
    <p:sldId id="414" r:id="rId26"/>
    <p:sldId id="415" r:id="rId27"/>
    <p:sldId id="416" r:id="rId28"/>
    <p:sldId id="417" r:id="rId29"/>
    <p:sldId id="418" r:id="rId30"/>
    <p:sldId id="419" r:id="rId31"/>
    <p:sldId id="420" r:id="rId32"/>
    <p:sldId id="421" r:id="rId33"/>
    <p:sldId id="422" r:id="rId34"/>
    <p:sldId id="423" r:id="rId35"/>
    <p:sldId id="442" r:id="rId36"/>
    <p:sldId id="424" r:id="rId37"/>
    <p:sldId id="425" r:id="rId38"/>
    <p:sldId id="426" r:id="rId39"/>
    <p:sldId id="427" r:id="rId40"/>
    <p:sldId id="428" r:id="rId41"/>
    <p:sldId id="429" r:id="rId42"/>
    <p:sldId id="443" r:id="rId43"/>
    <p:sldId id="431" r:id="rId44"/>
    <p:sldId id="432" r:id="rId45"/>
    <p:sldId id="433" r:id="rId46"/>
    <p:sldId id="434" r:id="rId47"/>
    <p:sldId id="435" r:id="rId48"/>
    <p:sldId id="436" r:id="rId49"/>
    <p:sldId id="437" r:id="rId50"/>
    <p:sldId id="438" r:id="rId51"/>
    <p:sldId id="375" r:id="rId52"/>
    <p:sldId id="400" r:id="rId53"/>
    <p:sldId id="401" r:id="rId54"/>
    <p:sldId id="402" r:id="rId55"/>
    <p:sldId id="403" r:id="rId56"/>
    <p:sldId id="381" r:id="rId57"/>
    <p:sldId id="376" r:id="rId58"/>
    <p:sldId id="377" r:id="rId59"/>
    <p:sldId id="378" r:id="rId60"/>
    <p:sldId id="405" r:id="rId61"/>
    <p:sldId id="379" r:id="rId62"/>
    <p:sldId id="406" r:id="rId63"/>
    <p:sldId id="444" r:id="rId64"/>
    <p:sldId id="297" r:id="rId6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55343E75-8523-40FB-9FDD-2808394F328E}">
          <p14:sldIdLst>
            <p14:sldId id="261"/>
            <p14:sldId id="260"/>
            <p14:sldId id="314"/>
            <p14:sldId id="315"/>
            <p14:sldId id="336"/>
            <p14:sldId id="316"/>
            <p14:sldId id="337"/>
            <p14:sldId id="317"/>
            <p14:sldId id="318"/>
            <p14:sldId id="338"/>
            <p14:sldId id="332"/>
            <p14:sldId id="440"/>
            <p14:sldId id="411"/>
            <p14:sldId id="441"/>
          </p14:sldIdLst>
        </p14:section>
        <p14:section name="Untitled Section" id="{C5458C76-471A-4BEC-974C-C0D16B4034D2}">
          <p14:sldIdLst>
            <p14:sldId id="321"/>
            <p14:sldId id="331"/>
            <p14:sldId id="333"/>
            <p14:sldId id="327"/>
            <p14:sldId id="341"/>
            <p14:sldId id="439"/>
            <p14:sldId id="319"/>
            <p14:sldId id="296"/>
            <p14:sldId id="342"/>
            <p14:sldId id="413"/>
            <p14:sldId id="414"/>
            <p14:sldId id="415"/>
            <p14:sldId id="416"/>
            <p14:sldId id="417"/>
            <p14:sldId id="418"/>
            <p14:sldId id="419"/>
            <p14:sldId id="420"/>
            <p14:sldId id="421"/>
            <p14:sldId id="422"/>
            <p14:sldId id="423"/>
            <p14:sldId id="442"/>
            <p14:sldId id="424"/>
            <p14:sldId id="425"/>
            <p14:sldId id="426"/>
            <p14:sldId id="427"/>
            <p14:sldId id="428"/>
            <p14:sldId id="429"/>
            <p14:sldId id="443"/>
            <p14:sldId id="431"/>
            <p14:sldId id="432"/>
            <p14:sldId id="433"/>
            <p14:sldId id="434"/>
            <p14:sldId id="435"/>
            <p14:sldId id="436"/>
            <p14:sldId id="437"/>
            <p14:sldId id="438"/>
            <p14:sldId id="375"/>
            <p14:sldId id="400"/>
            <p14:sldId id="401"/>
            <p14:sldId id="402"/>
            <p14:sldId id="403"/>
            <p14:sldId id="381"/>
            <p14:sldId id="376"/>
            <p14:sldId id="377"/>
            <p14:sldId id="378"/>
            <p14:sldId id="405"/>
            <p14:sldId id="379"/>
            <p14:sldId id="406"/>
            <p14:sldId id="444"/>
            <p14:sldId id="29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4995" autoAdjust="0"/>
    <p:restoredTop sz="94280" autoAdjust="0"/>
  </p:normalViewPr>
  <p:slideViewPr>
    <p:cSldViewPr snapToGrid="0">
      <p:cViewPr varScale="1">
        <p:scale>
          <a:sx n="65" d="100"/>
          <a:sy n="65" d="100"/>
        </p:scale>
        <p:origin x="85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279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295996-0D5D-4189-B141-499A09A883DB}" type="datetimeFigureOut">
              <a:rPr lang="en-MY" smtClean="0"/>
              <a:pPr/>
              <a:t>14/6/2018</a:t>
            </a:fld>
            <a:endParaRPr lang="en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4FD5AC-B836-4596-A3DE-1FD827FD24ED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462189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33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0439" y="1650738"/>
            <a:ext cx="7124370" cy="2219691"/>
          </a:xfrm>
        </p:spPr>
        <p:txBody>
          <a:bodyPr anchor="ctr">
            <a:normAutofit/>
          </a:bodyPr>
          <a:lstStyle>
            <a:lvl1pPr algn="l">
              <a:defRPr sz="440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0439" y="4134238"/>
            <a:ext cx="7124370" cy="95556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fld id="{9AE932DE-1D4D-439A-8FDB-65A669B63281}" type="datetime1">
              <a:rPr lang="en-MY" smtClean="0"/>
              <a:t>14/6/2018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fld id="{329EAAF7-05C4-4063-B450-AE7E7F991D4D}" type="slidenum">
              <a:rPr lang="en-MY" smtClean="0"/>
              <a:pPr/>
              <a:t>‹#›</a:t>
            </a:fld>
            <a:endParaRPr lang="en-MY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809" y="405518"/>
            <a:ext cx="3921724" cy="6044927"/>
          </a:xfrm>
          <a:prstGeom prst="rect">
            <a:avLst/>
          </a:prstGeom>
          <a:scene3d>
            <a:camera prst="perspectiveLef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2774049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04900" y="1600200"/>
            <a:ext cx="3396996" cy="45720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 descr="An empty placeholder to add an image. Click on the placeholder and select the image that you wish to add."/>
          <p:cNvSpPr>
            <a:spLocks noGrp="1"/>
          </p:cNvSpPr>
          <p:nvPr>
            <p:ph type="pic" idx="1"/>
          </p:nvPr>
        </p:nvSpPr>
        <p:spPr>
          <a:xfrm>
            <a:off x="4654671" y="1600199"/>
            <a:ext cx="6430912" cy="4572001"/>
          </a:xfrm>
        </p:spPr>
        <p:txBody>
          <a:bodyPr tIns="118872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225A9D-DA5F-4EED-8D43-1612A691B807}" type="datetime1">
              <a:rPr lang="en-MY" smtClean="0"/>
              <a:t>14/6/2018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336302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EB264-5C44-4445-AA58-205FBB68D9AB}" type="datetime1">
              <a:rPr lang="en-MY" smtClean="0"/>
              <a:t>14/6/2018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83114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72600" y="365125"/>
            <a:ext cx="17145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04900" y="365125"/>
            <a:ext cx="8098896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5FA9B-F3F6-4E60-B6E2-0CD610A36064}" type="datetime1">
              <a:rPr lang="en-MY" smtClean="0"/>
              <a:t>14/6/2018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‹#›</a:t>
            </a:fld>
            <a:endParaRPr lang="en-MY"/>
          </a:p>
        </p:txBody>
      </p:sp>
      <p:grpSp>
        <p:nvGrpSpPr>
          <p:cNvPr id="7" name="Group 6"/>
          <p:cNvGrpSpPr/>
          <p:nvPr/>
        </p:nvGrpSpPr>
        <p:grpSpPr>
          <a:xfrm rot="5400000">
            <a:off x="6514047" y="3228843"/>
            <a:ext cx="5632704" cy="84403"/>
            <a:chOff x="1073150" y="1219201"/>
            <a:chExt cx="10058400" cy="63125"/>
          </a:xfrm>
        </p:grpSpPr>
        <p:cxnSp>
          <p:nvCxnSpPr>
            <p:cNvPr id="8" name="Straight Connector 7"/>
            <p:cNvCxnSpPr/>
            <p:nvPr/>
          </p:nvCxnSpPr>
          <p:spPr>
            <a:xfrm rot="10800000">
              <a:off x="1073150" y="1219201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0800000">
              <a:off x="1073150" y="128232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91264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53E29-DB37-46E8-938F-101CB19E6353}" type="datetime1">
              <a:rPr lang="en-MY" smtClean="0"/>
              <a:t>14/6/2018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168437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Picture"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5794744"/>
            <a:ext cx="12192000" cy="106325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4900" y="2292094"/>
            <a:ext cx="5734050" cy="2219691"/>
          </a:xfrm>
        </p:spPr>
        <p:txBody>
          <a:bodyPr anchor="ctr">
            <a:normAutofit/>
          </a:bodyPr>
          <a:lstStyle>
            <a:lvl1pPr algn="l">
              <a:defRPr sz="44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4900" y="4755303"/>
            <a:ext cx="5734050" cy="95556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0" y="-34000"/>
            <a:ext cx="12192000" cy="1153573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14" name="Group 13"/>
          <p:cNvGrpSpPr/>
          <p:nvPr/>
        </p:nvGrpSpPr>
        <p:grpSpPr>
          <a:xfrm>
            <a:off x="0" y="1175742"/>
            <a:ext cx="12192000" cy="63125"/>
            <a:chOff x="507492" y="1501519"/>
            <a:chExt cx="8129016" cy="63125"/>
          </a:xfrm>
        </p:grpSpPr>
        <p:cxnSp>
          <p:nvCxnSpPr>
            <p:cNvPr id="15" name="Straight Connector 14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bg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bg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25880" y="0"/>
            <a:ext cx="1747524" cy="229209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7"/>
          <a:stretch/>
        </p:blipFill>
        <p:spPr>
          <a:xfrm>
            <a:off x="7280949" y="1646490"/>
            <a:ext cx="4469051" cy="3485127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grpSp>
        <p:nvGrpSpPr>
          <p:cNvPr id="13" name="Group 12"/>
          <p:cNvGrpSpPr/>
          <p:nvPr/>
        </p:nvGrpSpPr>
        <p:grpSpPr>
          <a:xfrm rot="10800000">
            <a:off x="0" y="5665489"/>
            <a:ext cx="12192000" cy="63125"/>
            <a:chOff x="507492" y="1501519"/>
            <a:chExt cx="8129016" cy="6312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bg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bg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ectangle 18"/>
          <p:cNvSpPr/>
          <p:nvPr/>
        </p:nvSpPr>
        <p:spPr>
          <a:xfrm>
            <a:off x="0" y="5794744"/>
            <a:ext cx="12192000" cy="106325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20" name="Group 19"/>
          <p:cNvGrpSpPr/>
          <p:nvPr/>
        </p:nvGrpSpPr>
        <p:grpSpPr>
          <a:xfrm rot="10800000">
            <a:off x="0" y="5665489"/>
            <a:ext cx="12192000" cy="63125"/>
            <a:chOff x="507492" y="1501519"/>
            <a:chExt cx="8129016" cy="63125"/>
          </a:xfrm>
        </p:grpSpPr>
        <p:cxnSp>
          <p:nvCxnSpPr>
            <p:cNvPr id="21" name="Straight Connector 20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bg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bg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45466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rgbClr val="00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2514600"/>
            <a:ext cx="12192000" cy="3194035"/>
            <a:chOff x="647402" y="2514600"/>
            <a:chExt cx="10838688" cy="3194035"/>
          </a:xfrm>
          <a:solidFill>
            <a:schemeClr val="bg2">
              <a:lumMod val="40000"/>
              <a:lumOff val="60000"/>
            </a:schemeClr>
          </a:solidFill>
        </p:grpSpPr>
        <p:grpSp>
          <p:nvGrpSpPr>
            <p:cNvPr id="9" name="Group 8"/>
            <p:cNvGrpSpPr/>
            <p:nvPr/>
          </p:nvGrpSpPr>
          <p:grpSpPr>
            <a:xfrm>
              <a:off x="647402" y="2514600"/>
              <a:ext cx="10838688" cy="63125"/>
              <a:chOff x="507492" y="1501519"/>
              <a:chExt cx="8129016" cy="63125"/>
            </a:xfrm>
            <a:grpFill/>
          </p:grpSpPr>
          <p:cxnSp>
            <p:nvCxnSpPr>
              <p:cNvPr id="14" name="Straight Connector 13"/>
              <p:cNvCxnSpPr/>
              <p:nvPr/>
            </p:nvCxnSpPr>
            <p:spPr>
              <a:xfrm>
                <a:off x="507492" y="1564644"/>
                <a:ext cx="8129016" cy="0"/>
              </a:xfrm>
              <a:prstGeom prst="line">
                <a:avLst/>
              </a:prstGeom>
              <a:grpFill/>
              <a:ln w="38100" cap="flat"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>
                <a:off x="507492" y="1501519"/>
                <a:ext cx="8129016" cy="0"/>
              </a:xfrm>
              <a:prstGeom prst="line">
                <a:avLst/>
              </a:prstGeom>
              <a:grpFill/>
              <a:ln w="12700" cap="flat"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Rectangle 9"/>
            <p:cNvSpPr/>
            <p:nvPr/>
          </p:nvSpPr>
          <p:spPr>
            <a:xfrm>
              <a:off x="647402" y="2640850"/>
              <a:ext cx="10838688" cy="29415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11" name="Group 10"/>
            <p:cNvGrpSpPr/>
            <p:nvPr/>
          </p:nvGrpSpPr>
          <p:grpSpPr>
            <a:xfrm rot="10800000">
              <a:off x="647402" y="5645510"/>
              <a:ext cx="10838688" cy="63125"/>
              <a:chOff x="507492" y="1501519"/>
              <a:chExt cx="8129016" cy="63125"/>
            </a:xfrm>
            <a:grpFill/>
          </p:grpSpPr>
          <p:cxnSp>
            <p:nvCxnSpPr>
              <p:cNvPr id="12" name="Straight Connector 11"/>
              <p:cNvCxnSpPr/>
              <p:nvPr/>
            </p:nvCxnSpPr>
            <p:spPr>
              <a:xfrm>
                <a:off x="507492" y="1564644"/>
                <a:ext cx="8129016" cy="0"/>
              </a:xfrm>
              <a:prstGeom prst="line">
                <a:avLst/>
              </a:prstGeom>
              <a:grpFill/>
              <a:ln w="38100" cap="flat"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507492" y="1501519"/>
                <a:ext cx="8129016" cy="0"/>
              </a:xfrm>
              <a:prstGeom prst="line">
                <a:avLst/>
              </a:prstGeom>
              <a:grpFill/>
              <a:ln w="12700" cap="flat"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880" y="0"/>
            <a:ext cx="1783188" cy="2971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4899" y="2971806"/>
            <a:ext cx="10071099" cy="1684150"/>
          </a:xfrm>
        </p:spPr>
        <p:txBody>
          <a:bodyPr anchor="ctr">
            <a:normAutofit/>
          </a:bodyPr>
          <a:lstStyle>
            <a:lvl1pPr>
              <a:defRPr sz="44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4899" y="4655956"/>
            <a:ext cx="10071099" cy="50975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F0750-4218-4A2F-ADC3-36B9B238C1E0}" type="datetime1">
              <a:rPr lang="en-MY" smtClean="0"/>
              <a:t>14/6/2018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324792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4900" y="1600200"/>
            <a:ext cx="4914900" cy="4571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4914900" cy="4571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4F7EC-1473-4D19-9936-475447F5EDD8}" type="datetime1">
              <a:rPr lang="en-MY" smtClean="0"/>
              <a:t>14/6/2018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158056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4900" y="1600200"/>
            <a:ext cx="4919472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4900" y="2424112"/>
            <a:ext cx="4919472" cy="37480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66110" y="1600200"/>
            <a:ext cx="4919472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66110" y="2424112"/>
            <a:ext cx="4919472" cy="37480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D77C1-1F17-44C9-8C7F-69424475EA9F}" type="datetime1">
              <a:rPr lang="en-MY" smtClean="0"/>
              <a:t>14/6/2018</a:t>
            </a:fld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911830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C4128-CA27-42B8-8B39-646D64DC73FE}" type="datetime1">
              <a:rPr lang="en-MY" smtClean="0"/>
              <a:t>14/6/2018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944288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D88AF-155E-476F-A49C-A3E179AE120B}" type="datetime1">
              <a:rPr lang="en-MY" smtClean="0"/>
              <a:t>14/6/2018</a:t>
            </a:fld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822943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04900" y="1600200"/>
            <a:ext cx="4384548" cy="45720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41848" y="1600199"/>
            <a:ext cx="5445252" cy="45720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03AB1-B837-444E-B425-248A92A6126A}" type="datetime1">
              <a:rPr lang="en-MY" smtClean="0"/>
              <a:t>14/6/2018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995273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6172200"/>
            <a:ext cx="12192000" cy="7609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 userDrawn="1"/>
        </p:nvSpPr>
        <p:spPr>
          <a:xfrm>
            <a:off x="0" y="-34000"/>
            <a:ext cx="12192000" cy="1337603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</p:spPr>
        <p:txBody>
          <a:bodyPr vert="horz" lIns="0" tIns="45720" rIns="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4900" y="1600200"/>
            <a:ext cx="9982200" cy="457200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200" baseline="0">
                <a:solidFill>
                  <a:schemeClr val="bg1"/>
                </a:solidFill>
              </a:defRPr>
            </a:lvl1pPr>
          </a:lstStyle>
          <a:p>
            <a:fld id="{DC90C343-D77F-42E7-A20C-17EDE1469D3A}" type="datetime1">
              <a:rPr lang="en-MY" smtClean="0"/>
              <a:t>14/6/2018</a:t>
            </a:fld>
            <a:endParaRPr lang="en-MY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sz="1200" baseline="0">
                <a:solidFill>
                  <a:schemeClr val="bg1"/>
                </a:solidFill>
              </a:defRPr>
            </a:lvl1pPr>
          </a:lstStyle>
          <a:p>
            <a:endParaRPr lang="en-MY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 baseline="0">
                <a:solidFill>
                  <a:schemeClr val="bg1"/>
                </a:solidFill>
              </a:defRPr>
            </a:lvl1pPr>
          </a:lstStyle>
          <a:p>
            <a:fld id="{329EAAF7-05C4-4063-B450-AE7E7F991D4D}" type="slidenum">
              <a:rPr lang="en-MY" smtClean="0"/>
              <a:pPr/>
              <a:t>‹#›</a:t>
            </a:fld>
            <a:endParaRPr lang="en-MY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1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34000"/>
            <a:ext cx="1245937" cy="163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823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6">
          <p15:clr>
            <a:srgbClr val="F26B43"/>
          </p15:clr>
        </p15:guide>
        <p15:guide id="2" pos="6984">
          <p15:clr>
            <a:srgbClr val="F26B43"/>
          </p15:clr>
        </p15:guide>
        <p15:guide id="3" orient="horz" pos="1008">
          <p15:clr>
            <a:srgbClr val="F26B43"/>
          </p15:clr>
        </p15:guide>
        <p15:guide id="4" orient="horz" pos="38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3674" y="1222113"/>
            <a:ext cx="7536167" cy="2219691"/>
          </a:xfrm>
        </p:spPr>
        <p:txBody>
          <a:bodyPr>
            <a:normAutofit/>
          </a:bodyPr>
          <a:lstStyle/>
          <a:p>
            <a:r>
              <a:rPr lang="en-MY" sz="3600" b="1" dirty="0"/>
              <a:t>Training Module CPG Management of Glaucoma (SECOND EDITION) -</a:t>
            </a:r>
            <a:br>
              <a:rPr lang="en-MY" sz="3600" b="1" dirty="0"/>
            </a:br>
            <a:r>
              <a:rPr lang="en-MY" sz="3600" b="1" dirty="0"/>
              <a:t>Case Discussion 3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4673" y="3441804"/>
            <a:ext cx="7124370" cy="3159021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MY" altLang="en-US" sz="2200" dirty="0" err="1"/>
              <a:t>Dr.</a:t>
            </a:r>
            <a:r>
              <a:rPr lang="en-MY" altLang="en-US" sz="2200" dirty="0"/>
              <a:t> Ong </a:t>
            </a:r>
            <a:r>
              <a:rPr lang="en-MY" altLang="en-US" sz="2200" dirty="0" err="1"/>
              <a:t>Poh</a:t>
            </a:r>
            <a:r>
              <a:rPr lang="en-MY" altLang="en-US" sz="2200" dirty="0"/>
              <a:t> Yan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MY" altLang="en-US" sz="2200" dirty="0"/>
              <a:t>Consultant Ophthalmologist 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MY" altLang="en-US" sz="2200" dirty="0"/>
              <a:t>Hospital </a:t>
            </a:r>
            <a:r>
              <a:rPr lang="en-MY" altLang="en-US" sz="2200" dirty="0" err="1"/>
              <a:t>Selayang</a:t>
            </a:r>
            <a:endParaRPr lang="en-MY" altLang="en-US" sz="2200" dirty="0"/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MY" altLang="en-US" sz="2200" dirty="0"/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MY" altLang="en-US" sz="2200" dirty="0" err="1"/>
              <a:t>Dr.</a:t>
            </a:r>
            <a:r>
              <a:rPr lang="en-MY" altLang="en-US" sz="2200" dirty="0"/>
              <a:t> Farrah Jaafar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MY" altLang="en-US" sz="2200" dirty="0"/>
              <a:t>Ophthalmologist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MY" altLang="en-US" sz="2200" dirty="0"/>
              <a:t>Hospital </a:t>
            </a:r>
            <a:r>
              <a:rPr lang="en-MY" altLang="en-US" sz="2200" dirty="0" err="1"/>
              <a:t>Sultanah</a:t>
            </a:r>
            <a:r>
              <a:rPr lang="en-MY" altLang="en-US" sz="2200" dirty="0"/>
              <a:t> </a:t>
            </a:r>
            <a:r>
              <a:rPr lang="en-MY" altLang="en-US" sz="2200" dirty="0" err="1"/>
              <a:t>Bahiyah</a:t>
            </a:r>
            <a:r>
              <a:rPr lang="en-MY" altLang="en-US" sz="2200" dirty="0"/>
              <a:t> 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MY" altLang="en-US" sz="2200" dirty="0"/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MY" altLang="en-US" sz="2200" dirty="0"/>
              <a:t>Ms. Siti Khadijah Osman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MY" altLang="en-US" sz="2200" dirty="0"/>
              <a:t>Optometrist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MY" altLang="en-US" sz="2200" dirty="0"/>
              <a:t>Hospital Kuala Lumpur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endParaRPr lang="en-MY" altLang="en-US" sz="2000" b="1" dirty="0"/>
          </a:p>
          <a:p>
            <a:pPr algn="ctr">
              <a:lnSpc>
                <a:spcPct val="100000"/>
              </a:lnSpc>
              <a:spcBef>
                <a:spcPct val="0"/>
              </a:spcBef>
            </a:pPr>
            <a:endParaRPr lang="en-MY" altLang="en-US" sz="2000" b="1" dirty="0"/>
          </a:p>
          <a:p>
            <a:endParaRPr lang="en-MY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1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1744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 Answer 3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6125" y="1493837"/>
            <a:ext cx="10502900" cy="457200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  <a:defRPr/>
            </a:pPr>
            <a:endParaRPr lang="en-MY" sz="2800" b="1" dirty="0"/>
          </a:p>
          <a:p>
            <a:pPr>
              <a:buFont typeface="Arial" panose="020B0604020202020204" pitchFamily="34" charset="0"/>
              <a:buChar char="•"/>
              <a:defRPr/>
            </a:pPr>
            <a:endParaRPr lang="en-MY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8" t="26546" r="50000" b="51642"/>
          <a:stretch/>
        </p:blipFill>
        <p:spPr bwMode="auto">
          <a:xfrm>
            <a:off x="1094034" y="1872970"/>
            <a:ext cx="9991548" cy="3798005"/>
          </a:xfrm>
          <a:prstGeom prst="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6226EB-BF55-4344-84BA-083AF5E2C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10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016236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767861" y="-246306"/>
            <a:ext cx="10515600" cy="1325562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4000" b="1" dirty="0">
                <a:ea typeface="SimSun" pitchFamily="2" charset="-122"/>
              </a:rPr>
              <a:t>   Clinical risk assessment</a:t>
            </a:r>
            <a:endParaRPr lang="en-US" altLang="en-US" sz="4000" b="1" dirty="0"/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2287225"/>
              </p:ext>
            </p:extLst>
          </p:nvPr>
        </p:nvGraphicFramePr>
        <p:xfrm>
          <a:off x="1134703" y="1877257"/>
          <a:ext cx="9950879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01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707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9096">
                <a:tc>
                  <a:txBody>
                    <a:bodyPr/>
                    <a:lstStyle/>
                    <a:p>
                      <a:r>
                        <a:rPr lang="en-US" sz="2800" dirty="0"/>
                        <a:t>Variable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Finding</a:t>
                      </a: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7088">
                <a:tc>
                  <a:txBody>
                    <a:bodyPr/>
                    <a:lstStyle/>
                    <a:p>
                      <a:r>
                        <a:rPr lang="en-US" sz="2800" dirty="0"/>
                        <a:t>Age</a:t>
                      </a:r>
                    </a:p>
                  </a:txBody>
                  <a:tcPr marL="121920" marR="1219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49 years</a:t>
                      </a:r>
                      <a:r>
                        <a:rPr lang="en-US" sz="2800" baseline="0" dirty="0"/>
                        <a:t> old (long life span)</a:t>
                      </a:r>
                      <a:endParaRPr lang="en-US" sz="2800" dirty="0"/>
                    </a:p>
                  </a:txBody>
                  <a:tcPr marL="121920" marR="1219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4205">
                <a:tc>
                  <a:txBody>
                    <a:bodyPr/>
                    <a:lstStyle/>
                    <a:p>
                      <a:r>
                        <a:rPr lang="en-US" sz="2800" dirty="0"/>
                        <a:t>IOP (mmHg)</a:t>
                      </a:r>
                    </a:p>
                  </a:txBody>
                  <a:tcPr marL="121920" marR="1219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aseline="0" dirty="0"/>
                        <a:t>RE 28, LE 28</a:t>
                      </a:r>
                      <a:endParaRPr lang="en-US" sz="2800" dirty="0"/>
                    </a:p>
                  </a:txBody>
                  <a:tcPr marL="121920" marR="1219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7088">
                <a:tc>
                  <a:txBody>
                    <a:bodyPr/>
                    <a:lstStyle/>
                    <a:p>
                      <a:r>
                        <a:rPr lang="en-US" sz="2800" b="0" dirty="0"/>
                        <a:t>Co-</a:t>
                      </a:r>
                      <a:r>
                        <a:rPr lang="en-US" sz="2800" b="0" baseline="0" dirty="0"/>
                        <a:t>morbidities</a:t>
                      </a:r>
                      <a:endParaRPr lang="en-US" sz="2800" b="0" dirty="0"/>
                    </a:p>
                  </a:txBody>
                  <a:tcPr marL="121920" marR="1219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Hypertension, diabetic, </a:t>
                      </a:r>
                      <a:r>
                        <a:rPr lang="en-US" sz="2800" dirty="0" err="1"/>
                        <a:t>hypercholestrolemia</a:t>
                      </a:r>
                      <a:endParaRPr lang="en-US" sz="2800" dirty="0"/>
                    </a:p>
                  </a:txBody>
                  <a:tcPr marL="121920" marR="1219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549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fld id="{87AA0D2E-DB37-4557-B150-D7879833758A}" type="slidenum">
              <a:rPr lang="en-US" altLang="en-US" sz="1200" smtClean="0">
                <a:solidFill>
                  <a:srgbClr val="898989"/>
                </a:solidFill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11</a:t>
            </a:fld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24700" y="4721795"/>
            <a:ext cx="60766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Patient also prefers to be treated</a:t>
            </a:r>
          </a:p>
        </p:txBody>
      </p:sp>
    </p:spTree>
    <p:extLst>
      <p:ext uri="{BB962C8B-B14F-4D97-AF65-F5344CB8AC3E}">
        <p14:creationId xmlns:p14="http://schemas.microsoft.com/office/powerpoint/2010/main" val="31333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185393" y="435368"/>
            <a:ext cx="34204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+mj-lt"/>
              </a:rPr>
              <a:t>Answer 3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5F1216F-497C-4FFC-9580-05811FF67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12</a:t>
            </a:fld>
            <a:endParaRPr lang="en-MY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5333FF3-2C53-40FD-B8AB-224984FC7C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0261" y="1503132"/>
            <a:ext cx="8887739" cy="452359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AE00F7B9-2342-45E4-939E-1CC5664F6ACE}"/>
              </a:ext>
            </a:extLst>
          </p:cNvPr>
          <p:cNvSpPr/>
          <p:nvPr/>
        </p:nvSpPr>
        <p:spPr>
          <a:xfrm>
            <a:off x="5357449" y="2438104"/>
            <a:ext cx="2511937" cy="369332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/>
              <a:t>RE 557 µm, LE 555 µm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CE73670-94B6-4CDD-9A08-A49479F3019E}"/>
              </a:ext>
            </a:extLst>
          </p:cNvPr>
          <p:cNvSpPr txBox="1"/>
          <p:nvPr/>
        </p:nvSpPr>
        <p:spPr>
          <a:xfrm>
            <a:off x="6026322" y="3214255"/>
            <a:ext cx="1600200" cy="36933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BE 28 mmHg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FD57967-6C91-44CC-A98C-991FDEDEAE69}"/>
              </a:ext>
            </a:extLst>
          </p:cNvPr>
          <p:cNvSpPr txBox="1"/>
          <p:nvPr/>
        </p:nvSpPr>
        <p:spPr>
          <a:xfrm>
            <a:off x="6627542" y="4046402"/>
            <a:ext cx="909333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49 </a:t>
            </a:r>
            <a:r>
              <a:rPr lang="en-US" b="1" dirty="0" err="1"/>
              <a:t>y.o</a:t>
            </a:r>
            <a:r>
              <a:rPr lang="en-US" b="1" dirty="0"/>
              <a:t>.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D2B8DAA-242F-447A-8489-779F9419327D}"/>
              </a:ext>
            </a:extLst>
          </p:cNvPr>
          <p:cNvSpPr/>
          <p:nvPr/>
        </p:nvSpPr>
        <p:spPr>
          <a:xfrm>
            <a:off x="6558267" y="4376265"/>
            <a:ext cx="1037492" cy="99130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478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Question 4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What is the patient’s risk of conversion to POAG 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13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858886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7249AF-26F5-4A75-9B39-CB8116FF85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Answer 4</a:t>
            </a:r>
            <a:endParaRPr lang="en-MY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943EFF-D186-4834-908B-EA40AA5FED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1600200"/>
            <a:ext cx="9982200" cy="45351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MY" sz="2800" b="1" dirty="0"/>
              <a:t>Risk Assessment</a:t>
            </a:r>
          </a:p>
          <a:p>
            <a:r>
              <a:rPr lang="en-MY" sz="2800" dirty="0"/>
              <a:t>Predictive factors for conversion to POAG based on OHTS &amp; EGPS trials:</a:t>
            </a:r>
          </a:p>
          <a:p>
            <a:pPr lvl="1" indent="-420688">
              <a:buFont typeface="Wingdings" panose="05000000000000000000" pitchFamily="2" charset="2"/>
              <a:buChar char="ü"/>
            </a:pPr>
            <a:r>
              <a:rPr lang="en-MY" sz="2400" dirty="0"/>
              <a:t>older age</a:t>
            </a:r>
          </a:p>
          <a:p>
            <a:pPr lvl="1" indent="-420688">
              <a:buFont typeface="Wingdings" panose="05000000000000000000" pitchFamily="2" charset="2"/>
              <a:buChar char="ü"/>
            </a:pPr>
            <a:r>
              <a:rPr lang="en-MY" sz="2400" dirty="0"/>
              <a:t>higher IOP </a:t>
            </a:r>
          </a:p>
          <a:p>
            <a:pPr lvl="1" indent="-420688">
              <a:buFont typeface="Wingdings" panose="05000000000000000000" pitchFamily="2" charset="2"/>
              <a:buChar char="ü"/>
            </a:pPr>
            <a:r>
              <a:rPr lang="en-MY" sz="2400" dirty="0"/>
              <a:t>thinner CCT</a:t>
            </a:r>
          </a:p>
          <a:p>
            <a:pPr lvl="1" indent="-420688">
              <a:buFont typeface="Wingdings" panose="05000000000000000000" pitchFamily="2" charset="2"/>
              <a:buChar char="ü"/>
            </a:pPr>
            <a:r>
              <a:rPr lang="en-MY" sz="2400" dirty="0"/>
              <a:t>larger CDR</a:t>
            </a:r>
          </a:p>
          <a:p>
            <a:pPr lvl="1" indent="-420688">
              <a:buFont typeface="Wingdings" panose="05000000000000000000" pitchFamily="2" charset="2"/>
              <a:buChar char="ü"/>
            </a:pPr>
            <a:r>
              <a:rPr lang="en-MY" sz="2400" dirty="0"/>
              <a:t>higher Humphrey VF PSD</a:t>
            </a:r>
          </a:p>
          <a:p>
            <a:r>
              <a:rPr lang="en-MY" sz="2800" dirty="0"/>
              <a:t>A risk calculator based on the above predictive factors is available online http://ohts .wustl.edu/risk</a:t>
            </a:r>
          </a:p>
          <a:p>
            <a:pPr marL="0" indent="0">
              <a:buNone/>
            </a:pPr>
            <a:endParaRPr lang="en-MY" sz="2800" dirty="0"/>
          </a:p>
          <a:p>
            <a:endParaRPr lang="en-MY" sz="2800" dirty="0"/>
          </a:p>
          <a:p>
            <a:endParaRPr lang="en-MY" sz="2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E6F267-4DE5-4DE6-9924-15A99A63B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14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867809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0" t="34597" r="20303" b="8665"/>
          <a:stretch/>
        </p:blipFill>
        <p:spPr bwMode="auto">
          <a:xfrm>
            <a:off x="6054213" y="2029916"/>
            <a:ext cx="6100256" cy="3520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0800000" flipV="1">
            <a:off x="1243723" y="0"/>
            <a:ext cx="8897040" cy="1185399"/>
          </a:xfrm>
        </p:spPr>
        <p:txBody>
          <a:bodyPr>
            <a:normAutofit fontScale="90000"/>
          </a:bodyPr>
          <a:lstStyle/>
          <a:p>
            <a:br>
              <a:rPr lang="en-US" sz="4000" b="1" dirty="0"/>
            </a:br>
            <a:br>
              <a:rPr lang="en-US" sz="4000" b="1" dirty="0"/>
            </a:br>
            <a:r>
              <a:rPr lang="en-US" sz="4400" b="1" dirty="0"/>
              <a:t>Risk calculator </a:t>
            </a:r>
            <a:br>
              <a:rPr lang="en-US" sz="4400" b="1" dirty="0"/>
            </a:br>
            <a:r>
              <a:rPr lang="en-US" sz="2200" b="1" dirty="0">
                <a:solidFill>
                  <a:schemeClr val="bg2"/>
                </a:solidFill>
              </a:rPr>
              <a:t>http://ohts.wustl.edu/risk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8" t="19082" r="16718" b="4996"/>
          <a:stretch/>
        </p:blipFill>
        <p:spPr bwMode="auto">
          <a:xfrm>
            <a:off x="37531" y="2030216"/>
            <a:ext cx="6016682" cy="3519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F1FC0EF-59B2-4BA7-81C6-309AAD857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15</a:t>
            </a:fld>
            <a:endParaRPr lang="en-MY"/>
          </a:p>
        </p:txBody>
      </p:sp>
      <p:sp>
        <p:nvSpPr>
          <p:cNvPr id="4" name="TextBox 3"/>
          <p:cNvSpPr txBox="1"/>
          <p:nvPr/>
        </p:nvSpPr>
        <p:spPr>
          <a:xfrm>
            <a:off x="1160584" y="1630106"/>
            <a:ext cx="3094891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Continuous method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149051" y="1630106"/>
            <a:ext cx="1948109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Point system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531" y="5710685"/>
            <a:ext cx="121169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Limitation: Need at least 3 measurements to give reliable estimate of 5-year risk of developing POAG</a:t>
            </a:r>
          </a:p>
        </p:txBody>
      </p:sp>
    </p:spTree>
    <p:extLst>
      <p:ext uri="{BB962C8B-B14F-4D97-AF65-F5344CB8AC3E}">
        <p14:creationId xmlns:p14="http://schemas.microsoft.com/office/powerpoint/2010/main" val="3430120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13" t="19606" r="16934" b="14794"/>
          <a:stretch/>
        </p:blipFill>
        <p:spPr bwMode="auto">
          <a:xfrm>
            <a:off x="20765" y="1459991"/>
            <a:ext cx="12171235" cy="5398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5"/>
          <p:cNvSpPr/>
          <p:nvPr/>
        </p:nvSpPr>
        <p:spPr>
          <a:xfrm>
            <a:off x="6781800" y="5931878"/>
            <a:ext cx="497840" cy="3962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383685" y="2110269"/>
            <a:ext cx="512619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49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416174" y="2717800"/>
            <a:ext cx="48013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28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358678" y="3247926"/>
            <a:ext cx="593668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dirty="0"/>
              <a:t>556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416174" y="3799376"/>
            <a:ext cx="536172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dirty="0"/>
              <a:t>0.3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383685" y="4753815"/>
            <a:ext cx="627611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dirty="0"/>
              <a:t>1.39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160FB1-524D-4E32-AC85-7F6DC3231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16</a:t>
            </a:fld>
            <a:endParaRPr lang="en-MY"/>
          </a:p>
        </p:txBody>
      </p:sp>
      <p:sp>
        <p:nvSpPr>
          <p:cNvPr id="3" name="TextBox 2"/>
          <p:cNvSpPr txBox="1"/>
          <p:nvPr/>
        </p:nvSpPr>
        <p:spPr>
          <a:xfrm>
            <a:off x="1081245" y="544758"/>
            <a:ext cx="108502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+mj-lt"/>
              </a:rPr>
              <a:t>Patient’s risk assessment</a:t>
            </a:r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6334034" y="2294935"/>
            <a:ext cx="462224" cy="184666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11134634" y="2724836"/>
            <a:ext cx="462224" cy="184666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7916650" y="3324870"/>
            <a:ext cx="462224" cy="184666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6369426" y="3844370"/>
            <a:ext cx="462224" cy="184666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5187462" y="4412573"/>
            <a:ext cx="439615" cy="184666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 flipH="1">
            <a:off x="6565146" y="6328118"/>
            <a:ext cx="926766" cy="52988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05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 Patient’s risk of conversion to POAG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BBE21A0-C0B5-4AF3-8A71-DB92AECC3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17</a:t>
            </a:fld>
            <a:endParaRPr lang="en-MY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398109"/>
              </p:ext>
            </p:extLst>
          </p:nvPr>
        </p:nvGraphicFramePr>
        <p:xfrm>
          <a:off x="3604846" y="2409092"/>
          <a:ext cx="7578969" cy="27370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051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38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1648">
                <a:tc>
                  <a:txBody>
                    <a:bodyPr/>
                    <a:lstStyle/>
                    <a:p>
                      <a:r>
                        <a:rPr lang="en-US" sz="2400" b="1" dirty="0"/>
                        <a:t>Level of risk over 5 years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/>
                        <a:t>Recommended action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4445">
                <a:tc>
                  <a:txBody>
                    <a:bodyPr/>
                    <a:lstStyle/>
                    <a:p>
                      <a:r>
                        <a:rPr lang="en-US" sz="2400" b="1" dirty="0"/>
                        <a:t>Low</a:t>
                      </a:r>
                      <a:r>
                        <a:rPr lang="en-US" sz="2400" b="1" baseline="0" dirty="0"/>
                        <a:t> &lt;5%</a:t>
                      </a:r>
                      <a:endParaRPr lang="en-US" sz="2400" b="1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/>
                        <a:t>Observe &amp; monitor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5461">
                <a:tc>
                  <a:txBody>
                    <a:bodyPr/>
                    <a:lstStyle/>
                    <a:p>
                      <a:r>
                        <a:rPr lang="en-US" sz="2400" b="1" dirty="0"/>
                        <a:t>Moderate</a:t>
                      </a:r>
                      <a:r>
                        <a:rPr lang="en-US" sz="2400" b="1" baseline="0" dirty="0"/>
                        <a:t> 5% to 15%</a:t>
                      </a:r>
                      <a:endParaRPr lang="en-US" sz="2400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/>
                        <a:t>Consider treatment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5461">
                <a:tc>
                  <a:txBody>
                    <a:bodyPr/>
                    <a:lstStyle/>
                    <a:p>
                      <a:r>
                        <a:rPr lang="en-US" sz="2400" b="1" dirty="0"/>
                        <a:t>High &gt;</a:t>
                      </a:r>
                      <a:r>
                        <a:rPr lang="en-US" sz="2400" b="1" baseline="0" dirty="0"/>
                        <a:t>15%</a:t>
                      </a:r>
                      <a:endParaRPr lang="en-US" sz="2400" b="1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/>
                        <a:t>Treatment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929713" y="2907755"/>
            <a:ext cx="2286000" cy="40011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Patient’s risk 10%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2092569" y="3376246"/>
            <a:ext cx="1477108" cy="967154"/>
          </a:xfrm>
          <a:prstGeom prst="straightConnector1">
            <a:avLst/>
          </a:prstGeom>
          <a:ln w="571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5308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1160" y="76200"/>
            <a:ext cx="9980682" cy="1096962"/>
          </a:xfrm>
        </p:spPr>
        <p:txBody>
          <a:bodyPr>
            <a:normAutofit/>
          </a:bodyPr>
          <a:lstStyle/>
          <a:p>
            <a:r>
              <a:rPr lang="en-US" sz="4000" b="1" dirty="0"/>
              <a:t>Question 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8396" y="1600200"/>
            <a:ext cx="9982200" cy="457200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FF0000"/>
                </a:solidFill>
              </a:rPr>
              <a:t>How should patient be treated &amp; monitored?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800" b="1" dirty="0"/>
          </a:p>
          <a:p>
            <a:pPr marL="0" indent="0">
              <a:buNone/>
            </a:pPr>
            <a:endParaRPr lang="en-US" sz="2800" b="1" dirty="0">
              <a:solidFill>
                <a:schemeClr val="bg2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68048F-89C3-45B3-A806-5C2C8D69D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18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114305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1160" y="76200"/>
            <a:ext cx="9980682" cy="1096962"/>
          </a:xfrm>
        </p:spPr>
        <p:txBody>
          <a:bodyPr>
            <a:normAutofit/>
          </a:bodyPr>
          <a:lstStyle/>
          <a:p>
            <a:r>
              <a:rPr lang="en-US" sz="4000" b="1" dirty="0"/>
              <a:t>Answer 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Topical medication (e.g. prostaglandin analogues, beta-blockers, etc.) or laser trabeculoplasty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Target IOP: 20% IOP reduction from baseline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Initially 1 - 4 monthly follow-up to review target IOP, once stable 6 - 9 monthly (moderate risk) with disc assessment &amp; HVF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MY" sz="2800" dirty="0"/>
              <a:t>Imaging of the ONH &amp; RNFL is a useful adjunct to monitoring of patient </a:t>
            </a:r>
            <a:endParaRPr lang="en-US" sz="2800" dirty="0"/>
          </a:p>
          <a:p>
            <a:pPr marL="0" indent="0">
              <a:buNone/>
            </a:pPr>
            <a:endParaRPr lang="en-US" sz="2800" b="1" dirty="0">
              <a:solidFill>
                <a:schemeClr val="bg2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9451F7-3D13-4D8D-959D-F315E07B2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19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278753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Scenario 1 </a:t>
            </a:r>
            <a:r>
              <a:rPr lang="en-MY" b="1" dirty="0">
                <a:solidFill>
                  <a:srgbClr val="FF0000"/>
                </a:solidFill>
              </a:rPr>
              <a:t>- OHT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2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709688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Monitoring of patient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20</a:t>
            </a:fld>
            <a:endParaRPr lang="en-MY"/>
          </a:p>
        </p:txBody>
      </p:sp>
      <p:pic>
        <p:nvPicPr>
          <p:cNvPr id="5" name="Content Placeholder 4"/>
          <p:cNvPicPr>
            <a:picLocks noGrp="1"/>
          </p:cNvPicPr>
          <p:nvPr>
            <p:ph idx="1"/>
          </p:nvPr>
        </p:nvPicPr>
        <p:blipFill rotWithShape="1">
          <a:blip r:embed="rId2"/>
          <a:srcRect l="25814" t="25947" r="41173" b="2561"/>
          <a:stretch/>
        </p:blipFill>
        <p:spPr bwMode="auto">
          <a:xfrm>
            <a:off x="6083561" y="1239717"/>
            <a:ext cx="5451948" cy="561828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56491" y="2298845"/>
            <a:ext cx="4443046" cy="286232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 </a:t>
            </a:r>
            <a:r>
              <a:rPr lang="en-US" sz="2000" b="1" dirty="0"/>
              <a:t>Patient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Moderate risk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Treated with laser </a:t>
            </a:r>
            <a:r>
              <a:rPr lang="en-US" sz="2000" dirty="0" err="1"/>
              <a:t>trabeculoplasty</a:t>
            </a: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1 week post-treatment, BE IOP 22 mmHg (target IOP ≤22 mmHg, 20% reduction from baseline)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When stable, follow-up 6-9 monthly with disc assessment, &amp; imaging (HRT) &amp; HVF</a:t>
            </a:r>
          </a:p>
        </p:txBody>
      </p:sp>
      <p:sp>
        <p:nvSpPr>
          <p:cNvPr id="8" name="Oval 7"/>
          <p:cNvSpPr/>
          <p:nvPr/>
        </p:nvSpPr>
        <p:spPr>
          <a:xfrm>
            <a:off x="6348045" y="3499338"/>
            <a:ext cx="1846385" cy="1107831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5193134" y="3393829"/>
            <a:ext cx="984738" cy="659423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7436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1497" y="1278764"/>
            <a:ext cx="4976273" cy="5701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4899" y="76200"/>
            <a:ext cx="10822058" cy="1096962"/>
          </a:xfrm>
        </p:spPr>
        <p:txBody>
          <a:bodyPr>
            <a:normAutofit/>
          </a:bodyPr>
          <a:lstStyle/>
          <a:p>
            <a:r>
              <a:rPr lang="en-US" b="1" dirty="0"/>
              <a:t>Imaging - Heidelberg Retina </a:t>
            </a:r>
            <a:r>
              <a:rPr lang="en-US" b="1" dirty="0" err="1"/>
              <a:t>Tomograph</a:t>
            </a:r>
            <a:r>
              <a:rPr lang="en-US" b="1" dirty="0"/>
              <a:t> (HRT)</a:t>
            </a:r>
          </a:p>
        </p:txBody>
      </p:sp>
      <p:sp>
        <p:nvSpPr>
          <p:cNvPr id="10" name="Oval 9"/>
          <p:cNvSpPr/>
          <p:nvPr/>
        </p:nvSpPr>
        <p:spPr>
          <a:xfrm>
            <a:off x="10360116" y="2743200"/>
            <a:ext cx="486757" cy="53985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559" y="1283111"/>
            <a:ext cx="4864792" cy="5730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Oval 12"/>
          <p:cNvSpPr/>
          <p:nvPr/>
        </p:nvSpPr>
        <p:spPr>
          <a:xfrm>
            <a:off x="4604753" y="2561309"/>
            <a:ext cx="666235" cy="884023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710D9D0-68F8-42AC-9C84-8258E4DB1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21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057032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955F8-7C30-4B71-918A-18CEC4599D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4412" y="76200"/>
            <a:ext cx="9980682" cy="1096962"/>
          </a:xfrm>
        </p:spPr>
        <p:txBody>
          <a:bodyPr>
            <a:normAutofit/>
          </a:bodyPr>
          <a:lstStyle/>
          <a:p>
            <a:r>
              <a:rPr lang="en-GB" sz="4000" b="1" dirty="0"/>
              <a:t>Conclusion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22</a:t>
            </a:fld>
            <a:endParaRPr lang="en-MY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CC70665-FE1E-41FF-81B1-17258AF77EA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4465" y="1525425"/>
            <a:ext cx="11547987" cy="4420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885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0615" y="2971806"/>
            <a:ext cx="11136923" cy="1684150"/>
          </a:xfrm>
        </p:spPr>
        <p:txBody>
          <a:bodyPr>
            <a:noAutofit/>
          </a:bodyPr>
          <a:lstStyle/>
          <a:p>
            <a:pPr algn="ctr"/>
            <a:r>
              <a:rPr lang="en-MY" sz="4000" b="1" dirty="0"/>
              <a:t>SCENARIO 2 </a:t>
            </a:r>
            <a:r>
              <a:rPr lang="en-MY" sz="4000" b="1" dirty="0">
                <a:solidFill>
                  <a:srgbClr val="FF0000"/>
                </a:solidFill>
              </a:rPr>
              <a:t>- </a:t>
            </a:r>
            <a:r>
              <a:rPr lang="en-MY" sz="4000" b="1" dirty="0"/>
              <a:t> </a:t>
            </a:r>
            <a:br>
              <a:rPr lang="en-MY" sz="4000" b="1" dirty="0">
                <a:solidFill>
                  <a:srgbClr val="FF0000"/>
                </a:solidFill>
              </a:rPr>
            </a:br>
            <a:r>
              <a:rPr lang="en-MY" sz="4000" b="1" dirty="0">
                <a:solidFill>
                  <a:srgbClr val="FF0000"/>
                </a:solidFill>
              </a:rPr>
              <a:t>Primary Open Angle </a:t>
            </a:r>
            <a:br>
              <a:rPr lang="en-MY" sz="4000" b="1" dirty="0">
                <a:solidFill>
                  <a:srgbClr val="FF0000"/>
                </a:solidFill>
              </a:rPr>
            </a:br>
            <a:r>
              <a:rPr lang="en-MY" sz="4000" b="1" dirty="0">
                <a:solidFill>
                  <a:srgbClr val="FF0000"/>
                </a:solidFill>
              </a:rPr>
              <a:t>Glaucoma suspect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23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517206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1126881" y="0"/>
            <a:ext cx="10515600" cy="1325562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4000" b="1" dirty="0">
                <a:ea typeface="SimSun" pitchFamily="2" charset="-122"/>
              </a:rPr>
              <a:t>History</a:t>
            </a:r>
            <a:endParaRPr lang="en-US" altLang="en-US" sz="4000" b="1" dirty="0"/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52058"/>
              </p:ext>
            </p:extLst>
          </p:nvPr>
        </p:nvGraphicFramePr>
        <p:xfrm>
          <a:off x="1723102" y="1935816"/>
          <a:ext cx="9114694" cy="3551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618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28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7908">
                <a:tc>
                  <a:txBody>
                    <a:bodyPr/>
                    <a:lstStyle/>
                    <a:p>
                      <a:r>
                        <a:rPr lang="en-US" sz="2800" dirty="0"/>
                        <a:t>Variable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Finding</a:t>
                      </a: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7908">
                <a:tc>
                  <a:txBody>
                    <a:bodyPr/>
                    <a:lstStyle/>
                    <a:p>
                      <a:r>
                        <a:rPr lang="en-US" sz="2800" dirty="0"/>
                        <a:t>Age/gender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54</a:t>
                      </a:r>
                      <a:r>
                        <a:rPr lang="en-US" sz="2800" baseline="0" dirty="0"/>
                        <a:t> </a:t>
                      </a:r>
                      <a:r>
                        <a:rPr lang="en-US" sz="2800" dirty="0"/>
                        <a:t>years</a:t>
                      </a:r>
                      <a:r>
                        <a:rPr lang="en-US" sz="2800" baseline="0" dirty="0"/>
                        <a:t> old, Malay, female</a:t>
                      </a:r>
                      <a:endParaRPr lang="en-US" sz="2800" dirty="0"/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61166">
                <a:tc>
                  <a:txBody>
                    <a:bodyPr/>
                    <a:lstStyle/>
                    <a:p>
                      <a:r>
                        <a:rPr lang="en-US" sz="2800" dirty="0"/>
                        <a:t>Presenting history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Referred for diabetic</a:t>
                      </a:r>
                      <a:r>
                        <a:rPr lang="en-US" sz="2800" baseline="0" dirty="0"/>
                        <a:t> retinopathy screening</a:t>
                      </a:r>
                      <a:endParaRPr lang="en-US" sz="2800" dirty="0"/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7908">
                <a:tc>
                  <a:txBody>
                    <a:bodyPr/>
                    <a:lstStyle/>
                    <a:p>
                      <a:r>
                        <a:rPr lang="en-US" sz="2800" dirty="0"/>
                        <a:t>Medical History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Diabetes mellitus, hypertension</a:t>
                      </a: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7908">
                <a:tc>
                  <a:txBody>
                    <a:bodyPr/>
                    <a:lstStyle/>
                    <a:p>
                      <a:r>
                        <a:rPr lang="en-US" sz="2800" dirty="0"/>
                        <a:t>Ocular History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Low Myopia </a:t>
                      </a: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7908">
                <a:tc>
                  <a:txBody>
                    <a:bodyPr/>
                    <a:lstStyle/>
                    <a:p>
                      <a:r>
                        <a:rPr lang="en-US" sz="2800" dirty="0"/>
                        <a:t>Family history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Father: Diabetes</a:t>
                      </a:r>
                      <a:r>
                        <a:rPr lang="en-US" sz="2800" baseline="0" dirty="0"/>
                        <a:t> mellitus</a:t>
                      </a:r>
                      <a:endParaRPr lang="en-US" sz="2800" dirty="0"/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1549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fld id="{87AA0D2E-DB37-4557-B150-D7879833758A}" type="slidenum">
              <a:rPr lang="en-US" altLang="en-US" sz="1200" smtClean="0">
                <a:solidFill>
                  <a:srgbClr val="898989"/>
                </a:solidFill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24</a:t>
            </a:fld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990600" y="627063"/>
            <a:ext cx="10515600" cy="1325562"/>
          </a:xfrm>
          <a:prstGeom prst="rect">
            <a:avLst/>
          </a:prstGeom>
        </p:spPr>
        <p:txBody>
          <a:bodyPr vert="horz" lIns="0" tIns="45720" rIns="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3581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1109863" y="0"/>
            <a:ext cx="10515600" cy="1325562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4000" b="1" dirty="0">
                <a:ea typeface="SimSun" pitchFamily="2" charset="-122"/>
              </a:rPr>
              <a:t> Eye assessment</a:t>
            </a:r>
            <a:endParaRPr lang="en-US" altLang="en-US" sz="2000" b="1" dirty="0"/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2566264"/>
              </p:ext>
            </p:extLst>
          </p:nvPr>
        </p:nvGraphicFramePr>
        <p:xfrm>
          <a:off x="1483345" y="1453864"/>
          <a:ext cx="9161588" cy="45244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73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71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871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3165">
                <a:tc>
                  <a:txBody>
                    <a:bodyPr/>
                    <a:lstStyle/>
                    <a:p>
                      <a:r>
                        <a:rPr lang="en-US" sz="2400" dirty="0"/>
                        <a:t>Variable</a:t>
                      </a:r>
                    </a:p>
                  </a:txBody>
                  <a:tcPr marL="121920" marR="121920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Assessment</a:t>
                      </a:r>
                      <a:r>
                        <a:rPr lang="en-US" sz="2400" baseline="0" dirty="0"/>
                        <a:t> f</a:t>
                      </a:r>
                      <a:r>
                        <a:rPr lang="en-US" sz="2400" dirty="0"/>
                        <a:t>indings</a:t>
                      </a:r>
                    </a:p>
                  </a:txBody>
                  <a:tcPr marL="121920" marR="12192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3165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C00000"/>
                          </a:solidFill>
                        </a:rPr>
                        <a:t>RE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C00000"/>
                          </a:solidFill>
                        </a:rPr>
                        <a:t>LE</a:t>
                      </a: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3165">
                <a:tc>
                  <a:txBody>
                    <a:bodyPr/>
                    <a:lstStyle/>
                    <a:p>
                      <a:r>
                        <a:rPr lang="en-US" sz="2400" dirty="0"/>
                        <a:t>VA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6/9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6/12 </a:t>
                      </a: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3165">
                <a:tc>
                  <a:txBody>
                    <a:bodyPr/>
                    <a:lstStyle/>
                    <a:p>
                      <a:r>
                        <a:rPr lang="en-US" sz="2400" dirty="0"/>
                        <a:t>Lens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clear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clear</a:t>
                      </a: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3165">
                <a:tc>
                  <a:txBody>
                    <a:bodyPr/>
                    <a:lstStyle/>
                    <a:p>
                      <a:r>
                        <a:rPr lang="en-US" sz="2400" dirty="0"/>
                        <a:t>IOP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aseline="0" dirty="0"/>
                        <a:t>18 mmHg</a:t>
                      </a:r>
                      <a:endParaRPr lang="en-US" sz="2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18 mmHg</a:t>
                      </a: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58292">
                <a:tc>
                  <a:txBody>
                    <a:bodyPr/>
                    <a:lstStyle/>
                    <a:p>
                      <a:r>
                        <a:rPr lang="en-US" sz="2400" dirty="0" err="1"/>
                        <a:t>Gonioscopy</a:t>
                      </a:r>
                      <a:endParaRPr lang="en-US" sz="2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360⁰ open angle </a:t>
                      </a:r>
                    </a:p>
                    <a:p>
                      <a:pPr algn="ctr"/>
                      <a:r>
                        <a:rPr lang="en-US" sz="2400" dirty="0"/>
                        <a:t>grade IV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360⁰ open angle </a:t>
                      </a:r>
                    </a:p>
                    <a:p>
                      <a:pPr algn="ctr"/>
                      <a:r>
                        <a:rPr lang="en-US" sz="2400" dirty="0"/>
                        <a:t>grade IV</a:t>
                      </a: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3165">
                <a:tc>
                  <a:txBody>
                    <a:bodyPr/>
                    <a:lstStyle/>
                    <a:p>
                      <a:r>
                        <a:rPr lang="en-US" sz="2400" dirty="0"/>
                        <a:t>CDR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0.7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0.5</a:t>
                      </a: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67901">
                <a:tc>
                  <a:txBody>
                    <a:bodyPr/>
                    <a:lstStyle/>
                    <a:p>
                      <a:r>
                        <a:rPr lang="en-US" sz="2400" dirty="0"/>
                        <a:t>Retina 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aseline="0" dirty="0"/>
                        <a:t> No diabetic retinopathy</a:t>
                      </a:r>
                      <a:endParaRPr lang="en-US" sz="2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aseline="0" dirty="0"/>
                        <a:t> No diabetic retinopathy</a:t>
                      </a:r>
                      <a:endParaRPr lang="en-US" sz="2400" dirty="0"/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1549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fld id="{87AA0D2E-DB37-4557-B150-D7879833758A}" type="slidenum">
              <a:rPr lang="en-US" altLang="en-US" sz="1200" smtClean="0">
                <a:solidFill>
                  <a:srgbClr val="898989"/>
                </a:solidFill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25</a:t>
            </a:fld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990600" y="627063"/>
            <a:ext cx="10515600" cy="1325562"/>
          </a:xfrm>
          <a:prstGeom prst="rect">
            <a:avLst/>
          </a:prstGeom>
        </p:spPr>
        <p:txBody>
          <a:bodyPr vert="horz" lIns="0" tIns="45720" rIns="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5315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Optic disc findings</a:t>
            </a:r>
            <a:endParaRPr lang="en-MY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26</a:t>
            </a:fld>
            <a:endParaRPr lang="en-MY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6433" y="2043387"/>
            <a:ext cx="4074453" cy="2948501"/>
          </a:xfr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4109" y="2043387"/>
            <a:ext cx="3931335" cy="2948501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3" name="Rectangle 2"/>
          <p:cNvSpPr/>
          <p:nvPr/>
        </p:nvSpPr>
        <p:spPr>
          <a:xfrm>
            <a:off x="2035835" y="3096062"/>
            <a:ext cx="18978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MY" sz="2800" b="1" dirty="0">
                <a:solidFill>
                  <a:schemeClr val="bg1"/>
                </a:solidFill>
              </a:rPr>
              <a:t>CDR  0.7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3925615" y="1934897"/>
            <a:ext cx="465272" cy="793323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4390887" y="1393602"/>
            <a:ext cx="19800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MY" sz="2400" dirty="0"/>
              <a:t>Bayonetting</a:t>
            </a:r>
            <a:r>
              <a:rPr lang="en-MY" dirty="0"/>
              <a:t>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23504" y="1451110"/>
            <a:ext cx="661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z="2800" b="1" dirty="0"/>
              <a:t>RE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307378" y="1478801"/>
            <a:ext cx="5645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MY" sz="2800" b="1" dirty="0"/>
              <a:t>LE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564925" y="5213201"/>
            <a:ext cx="505138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MY" sz="2400" dirty="0"/>
              <a:t>Asymmetry CDR between OD &gt;0.2</a:t>
            </a:r>
          </a:p>
          <a:p>
            <a:pPr algn="ctr">
              <a:defRPr/>
            </a:pPr>
            <a:r>
              <a:rPr lang="en-MY" sz="2400" dirty="0"/>
              <a:t>OD size is normal</a:t>
            </a:r>
          </a:p>
        </p:txBody>
      </p:sp>
      <p:cxnSp>
        <p:nvCxnSpPr>
          <p:cNvPr id="17" name="Straight Connector 16"/>
          <p:cNvCxnSpPr/>
          <p:nvPr/>
        </p:nvCxnSpPr>
        <p:spPr>
          <a:xfrm flipH="1">
            <a:off x="3788018" y="2898314"/>
            <a:ext cx="2" cy="1058831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9128234" y="2898314"/>
            <a:ext cx="15766" cy="853879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7001775" y="3075933"/>
            <a:ext cx="18978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MY" sz="2800" b="1" dirty="0">
                <a:solidFill>
                  <a:schemeClr val="bg1"/>
                </a:solidFill>
              </a:rPr>
              <a:t>CDR  0.5</a:t>
            </a:r>
          </a:p>
        </p:txBody>
      </p:sp>
    </p:spTree>
    <p:extLst>
      <p:ext uri="{BB962C8B-B14F-4D97-AF65-F5344CB8AC3E}">
        <p14:creationId xmlns:p14="http://schemas.microsoft.com/office/powerpoint/2010/main" val="2111135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 Question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4900" y="1589913"/>
            <a:ext cx="10502900" cy="457200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FF0000"/>
                </a:solidFill>
              </a:rPr>
              <a:t>What is the differential diagnosis?</a:t>
            </a:r>
          </a:p>
          <a:p>
            <a:pPr marL="0" indent="0">
              <a:buNone/>
            </a:pPr>
            <a:endParaRPr lang="en-US" sz="5900" b="1" dirty="0">
              <a:solidFill>
                <a:srgbClr val="FF0000"/>
              </a:solidFill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en-MY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941EEB-1D69-4FFB-B900-8606F7990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27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62388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 Answer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4900" y="1965775"/>
            <a:ext cx="10502900" cy="4169554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en-MY" sz="2800" dirty="0"/>
              <a:t>Differential diagnosis:</a:t>
            </a:r>
          </a:p>
          <a:p>
            <a:pPr>
              <a:defRPr/>
            </a:pPr>
            <a:r>
              <a:rPr lang="en-MY" sz="2400" dirty="0"/>
              <a:t>POAG Suspect</a:t>
            </a:r>
          </a:p>
          <a:p>
            <a:pPr>
              <a:defRPr/>
            </a:pPr>
            <a:r>
              <a:rPr lang="en-MY" sz="2400" dirty="0"/>
              <a:t>POAG (NTG)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822723" y="1714369"/>
            <a:ext cx="7005483" cy="40374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MY" b="1" dirty="0"/>
              <a:t>4.2.6</a:t>
            </a:r>
          </a:p>
          <a:p>
            <a:r>
              <a:rPr lang="en-MY" dirty="0"/>
              <a:t>• The OD should be examined for (refer to Appendix 4):</a:t>
            </a:r>
          </a:p>
          <a:p>
            <a:r>
              <a:rPr lang="en-MY" dirty="0"/>
              <a:t> OD size</a:t>
            </a:r>
          </a:p>
          <a:p>
            <a:r>
              <a:rPr lang="en-MY" dirty="0"/>
              <a:t> </a:t>
            </a:r>
            <a:r>
              <a:rPr lang="en-MY" dirty="0">
                <a:solidFill>
                  <a:srgbClr val="FF0000"/>
                </a:solidFill>
              </a:rPr>
              <a:t>increase in the vertical CDR*</a:t>
            </a:r>
          </a:p>
          <a:p>
            <a:r>
              <a:rPr lang="en-MY" dirty="0"/>
              <a:t> Inferior Superior Nasal Temporal (ISNT) rule (whereby the</a:t>
            </a:r>
          </a:p>
          <a:p>
            <a:r>
              <a:rPr lang="en-MY" dirty="0"/>
              <a:t>thickest neuro-retinal rim (NRR) is inferior &amp; thinnest is</a:t>
            </a:r>
          </a:p>
          <a:p>
            <a:r>
              <a:rPr lang="en-MY" dirty="0"/>
              <a:t>temporal)</a:t>
            </a:r>
          </a:p>
          <a:p>
            <a:r>
              <a:rPr lang="en-MY" dirty="0"/>
              <a:t> NRR notching or acquired pit of the OD*</a:t>
            </a:r>
          </a:p>
          <a:p>
            <a:r>
              <a:rPr lang="en-MY" dirty="0"/>
              <a:t> </a:t>
            </a:r>
            <a:r>
              <a:rPr lang="en-MY" dirty="0">
                <a:solidFill>
                  <a:srgbClr val="FF0000"/>
                </a:solidFill>
              </a:rPr>
              <a:t>asymmetry CDR between OD &gt;0.2*</a:t>
            </a:r>
          </a:p>
          <a:p>
            <a:r>
              <a:rPr lang="en-MY" dirty="0"/>
              <a:t> OD haemorrhage</a:t>
            </a:r>
          </a:p>
          <a:p>
            <a:r>
              <a:rPr lang="en-MY" dirty="0"/>
              <a:t> </a:t>
            </a:r>
            <a:r>
              <a:rPr lang="en-MY" dirty="0">
                <a:solidFill>
                  <a:srgbClr val="FF0000"/>
                </a:solidFill>
              </a:rPr>
              <a:t>nasalisation &amp; bayonetting of retinal vessels</a:t>
            </a:r>
          </a:p>
          <a:p>
            <a:r>
              <a:rPr lang="en-MY" dirty="0"/>
              <a:t> </a:t>
            </a:r>
            <a:r>
              <a:rPr lang="en-MY" dirty="0" err="1"/>
              <a:t>peripapillary</a:t>
            </a:r>
            <a:r>
              <a:rPr lang="en-MY" dirty="0"/>
              <a:t> beta zone atrophy</a:t>
            </a:r>
          </a:p>
          <a:p>
            <a:r>
              <a:rPr lang="en-MY" dirty="0"/>
              <a:t>• RNFL should be examined for thinning or loss (slit/wedge</a:t>
            </a:r>
          </a:p>
          <a:p>
            <a:r>
              <a:rPr lang="en-MY" dirty="0"/>
              <a:t>defects)**. Refer to Appendix 5.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205106-D49B-4E1D-BD70-99D4C71F3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28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955710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 Question 2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9188" y="1600200"/>
            <a:ext cx="10325100" cy="457200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FF0000"/>
                </a:solidFill>
              </a:rPr>
              <a:t>What other assessments are needed to confirm the working diagnosis?</a:t>
            </a:r>
          </a:p>
          <a:p>
            <a:pPr marL="0" indent="0">
              <a:buNone/>
            </a:pPr>
            <a:endParaRPr lang="en-US" sz="3000" b="1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0C1216-2C4E-4D16-8D7F-5AD281E481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29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24992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1233488" y="-35718"/>
            <a:ext cx="10515600" cy="1325562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4000" b="1" dirty="0">
                <a:ea typeface="SimSun" pitchFamily="2" charset="-122"/>
              </a:rPr>
              <a:t>History &amp; ocular examination</a:t>
            </a:r>
            <a:endParaRPr lang="en-US" altLang="en-US" sz="2000" b="1" dirty="0"/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1198748"/>
              </p:ext>
            </p:extLst>
          </p:nvPr>
        </p:nvGraphicFramePr>
        <p:xfrm>
          <a:off x="1060872" y="1539386"/>
          <a:ext cx="10402766" cy="45468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381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5050">
                <a:tc>
                  <a:txBody>
                    <a:bodyPr/>
                    <a:lstStyle/>
                    <a:p>
                      <a:r>
                        <a:rPr lang="en-US" sz="2000" dirty="0"/>
                        <a:t>Examination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Finding</a:t>
                      </a: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5050">
                <a:tc>
                  <a:txBody>
                    <a:bodyPr/>
                    <a:lstStyle/>
                    <a:p>
                      <a:r>
                        <a:rPr lang="en-US" sz="2000" dirty="0"/>
                        <a:t>Age/gender</a:t>
                      </a:r>
                    </a:p>
                  </a:txBody>
                  <a:tcPr marL="121920" marR="12192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49 years</a:t>
                      </a:r>
                      <a:r>
                        <a:rPr lang="en-US" sz="2000" baseline="0" dirty="0"/>
                        <a:t> old female</a:t>
                      </a:r>
                      <a:endParaRPr lang="en-US" sz="2000" dirty="0"/>
                    </a:p>
                  </a:txBody>
                  <a:tcPr marL="121920" marR="12192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428">
                <a:tc>
                  <a:txBody>
                    <a:bodyPr/>
                    <a:lstStyle/>
                    <a:p>
                      <a:r>
                        <a:rPr lang="en-US" sz="2000" dirty="0"/>
                        <a:t>Presenting history</a:t>
                      </a:r>
                    </a:p>
                  </a:txBody>
                  <a:tcPr marL="121920" marR="12192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Referred for diabetic</a:t>
                      </a:r>
                      <a:r>
                        <a:rPr lang="en-US" sz="2000" baseline="0" dirty="0"/>
                        <a:t> retinopathy screening</a:t>
                      </a:r>
                      <a:endParaRPr lang="en-US" sz="2000" dirty="0"/>
                    </a:p>
                  </a:txBody>
                  <a:tcPr marL="121920" marR="12192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5050">
                <a:tc>
                  <a:txBody>
                    <a:bodyPr/>
                    <a:lstStyle/>
                    <a:p>
                      <a:r>
                        <a:rPr lang="en-US" sz="2000" dirty="0"/>
                        <a:t>Visual</a:t>
                      </a:r>
                      <a:r>
                        <a:rPr lang="en-US" sz="2000" baseline="0" dirty="0"/>
                        <a:t> acuity (VA)</a:t>
                      </a:r>
                      <a:endParaRPr lang="en-US" sz="2000" dirty="0"/>
                    </a:p>
                  </a:txBody>
                  <a:tcPr marL="121920" marR="12192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BE 6/9</a:t>
                      </a:r>
                    </a:p>
                  </a:txBody>
                  <a:tcPr marL="121920" marR="12192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5050">
                <a:tc>
                  <a:txBody>
                    <a:bodyPr/>
                    <a:lstStyle/>
                    <a:p>
                      <a:r>
                        <a:rPr lang="en-US" sz="2000" dirty="0"/>
                        <a:t>Pupils</a:t>
                      </a:r>
                    </a:p>
                  </a:txBody>
                  <a:tcPr marL="121920" marR="12192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BE equal &amp; reactive</a:t>
                      </a:r>
                    </a:p>
                  </a:txBody>
                  <a:tcPr marL="121920" marR="12192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05050">
                <a:tc>
                  <a:txBody>
                    <a:bodyPr/>
                    <a:lstStyle/>
                    <a:p>
                      <a:r>
                        <a:rPr lang="en-US" sz="2000" dirty="0"/>
                        <a:t>Lens </a:t>
                      </a:r>
                    </a:p>
                  </a:txBody>
                  <a:tcPr marL="121920" marR="12192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BE mild cataract</a:t>
                      </a:r>
                      <a:r>
                        <a:rPr lang="en-US" sz="2000" baseline="0" dirty="0"/>
                        <a:t> (</a:t>
                      </a:r>
                      <a:r>
                        <a:rPr lang="en-US" sz="2000" dirty="0"/>
                        <a:t>nuclear</a:t>
                      </a:r>
                      <a:r>
                        <a:rPr lang="en-US" sz="2000" baseline="0" dirty="0"/>
                        <a:t> sclerosis)</a:t>
                      </a:r>
                      <a:endParaRPr lang="en-US" sz="2000" dirty="0"/>
                    </a:p>
                  </a:txBody>
                  <a:tcPr marL="121920" marR="12192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5050">
                <a:tc>
                  <a:txBody>
                    <a:bodyPr/>
                    <a:lstStyle/>
                    <a:p>
                      <a:r>
                        <a:rPr lang="en-US" sz="2000" dirty="0"/>
                        <a:t>Intraocular pressure</a:t>
                      </a:r>
                      <a:r>
                        <a:rPr lang="en-US" sz="2000" baseline="0" dirty="0"/>
                        <a:t> (</a:t>
                      </a:r>
                      <a:r>
                        <a:rPr lang="en-US" sz="2000" dirty="0"/>
                        <a:t>IOP)</a:t>
                      </a:r>
                    </a:p>
                  </a:txBody>
                  <a:tcPr marL="121920" marR="12192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aseline="0" dirty="0"/>
                        <a:t>RE 28 mmHg, LE 28 mmHg</a:t>
                      </a:r>
                      <a:endParaRPr lang="en-US" sz="2000" dirty="0"/>
                    </a:p>
                  </a:txBody>
                  <a:tcPr marL="121920" marR="12192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5050">
                <a:tc>
                  <a:txBody>
                    <a:bodyPr/>
                    <a:lstStyle/>
                    <a:p>
                      <a:r>
                        <a:rPr lang="en-US" sz="2000" dirty="0"/>
                        <a:t>Cup disc ratio</a:t>
                      </a:r>
                      <a:r>
                        <a:rPr lang="en-US" sz="2000" baseline="0" dirty="0"/>
                        <a:t> (C</a:t>
                      </a:r>
                      <a:r>
                        <a:rPr lang="en-US" sz="2000" dirty="0"/>
                        <a:t>DR)</a:t>
                      </a:r>
                    </a:p>
                  </a:txBody>
                  <a:tcPr marL="121920" marR="12192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BE 0.3 (normal looking discs)</a:t>
                      </a:r>
                    </a:p>
                  </a:txBody>
                  <a:tcPr marL="121920" marR="12192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05050">
                <a:tc>
                  <a:txBody>
                    <a:bodyPr/>
                    <a:lstStyle/>
                    <a:p>
                      <a:r>
                        <a:rPr lang="en-US" sz="2000" dirty="0"/>
                        <a:t>Retina </a:t>
                      </a:r>
                    </a:p>
                  </a:txBody>
                  <a:tcPr marL="121920" marR="12192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BE no</a:t>
                      </a:r>
                      <a:r>
                        <a:rPr lang="en-US" sz="2000" baseline="0" dirty="0"/>
                        <a:t> diabetic retinopathy/maculopathy</a:t>
                      </a:r>
                      <a:endParaRPr lang="en-US" sz="2000" dirty="0"/>
                    </a:p>
                  </a:txBody>
                  <a:tcPr marL="121920" marR="12192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1549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fld id="{87AA0D2E-DB37-4557-B150-D7879833758A}" type="slidenum">
              <a:rPr lang="en-US" altLang="en-US" sz="1200" smtClean="0">
                <a:solidFill>
                  <a:srgbClr val="898989"/>
                </a:solidFill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990600" y="627063"/>
            <a:ext cx="10515600" cy="1325562"/>
          </a:xfrm>
          <a:prstGeom prst="rect">
            <a:avLst/>
          </a:prstGeom>
        </p:spPr>
        <p:txBody>
          <a:bodyPr vert="horz" lIns="0" tIns="45720" rIns="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5315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 Answer 2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9188" y="1600200"/>
            <a:ext cx="10325100" cy="457200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History to rule out secondary causes (e.g. previous eye trauma, eye surgery, long-term steroid use, etc.)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Ocular examination - CCT measurement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VF testing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OCT RNFL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Fundus photo of OD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Refraction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49789A-551C-4F48-8A52-2ECA53C529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30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463110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1139359" y="0"/>
            <a:ext cx="10515600" cy="1325562"/>
          </a:xfrm>
        </p:spPr>
        <p:txBody>
          <a:bodyPr>
            <a:normAutofit/>
          </a:bodyPr>
          <a:lstStyle/>
          <a:p>
            <a:r>
              <a:rPr lang="en-US" altLang="en-US" sz="4000" b="1" dirty="0">
                <a:ea typeface="SimSun" pitchFamily="2" charset="-122"/>
              </a:rPr>
              <a:t> Patient’s findings</a:t>
            </a:r>
            <a:endParaRPr lang="en-US" altLang="en-US" sz="2000" b="1" dirty="0"/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122429"/>
              </p:ext>
            </p:extLst>
          </p:nvPr>
        </p:nvGraphicFramePr>
        <p:xfrm>
          <a:off x="1293963" y="1535503"/>
          <a:ext cx="9515608" cy="4980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93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8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303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6312">
                <a:tc>
                  <a:txBody>
                    <a:bodyPr/>
                    <a:lstStyle/>
                    <a:p>
                      <a:r>
                        <a:rPr lang="en-US" sz="2400" dirty="0"/>
                        <a:t>Variable</a:t>
                      </a:r>
                    </a:p>
                  </a:txBody>
                  <a:tcPr marL="121920" marR="121920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Patient’s findings</a:t>
                      </a:r>
                    </a:p>
                  </a:txBody>
                  <a:tcPr marL="121920" marR="12192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312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C00000"/>
                          </a:solidFill>
                        </a:rPr>
                        <a:t>RE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C00000"/>
                          </a:solidFill>
                        </a:rPr>
                        <a:t>LE</a:t>
                      </a: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6312">
                <a:tc>
                  <a:txBody>
                    <a:bodyPr/>
                    <a:lstStyle/>
                    <a:p>
                      <a:r>
                        <a:rPr lang="en-US" sz="2400" dirty="0"/>
                        <a:t>VA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6/9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6/12 </a:t>
                      </a: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6312">
                <a:tc>
                  <a:txBody>
                    <a:bodyPr/>
                    <a:lstStyle/>
                    <a:p>
                      <a:r>
                        <a:rPr lang="en-US" sz="2400" dirty="0"/>
                        <a:t>Lens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Clear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Clear</a:t>
                      </a: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6312">
                <a:tc>
                  <a:txBody>
                    <a:bodyPr/>
                    <a:lstStyle/>
                    <a:p>
                      <a:r>
                        <a:rPr lang="en-US" sz="2400" dirty="0"/>
                        <a:t>IOP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aseline="0" dirty="0"/>
                        <a:t>18 mmHg</a:t>
                      </a:r>
                      <a:endParaRPr lang="en-US" sz="2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18 mmHg</a:t>
                      </a: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10241">
                <a:tc>
                  <a:txBody>
                    <a:bodyPr/>
                    <a:lstStyle/>
                    <a:p>
                      <a:r>
                        <a:rPr lang="en-US" sz="2400" dirty="0" err="1"/>
                        <a:t>Gonioscopy</a:t>
                      </a:r>
                      <a:endParaRPr lang="en-US" sz="2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360⁰ open angle </a:t>
                      </a:r>
                    </a:p>
                    <a:p>
                      <a:pPr algn="ctr"/>
                      <a:r>
                        <a:rPr lang="en-US" sz="2400" dirty="0"/>
                        <a:t>grade IV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360⁰ open angle </a:t>
                      </a:r>
                    </a:p>
                    <a:p>
                      <a:pPr algn="ctr"/>
                      <a:r>
                        <a:rPr lang="en-US" sz="2400" dirty="0"/>
                        <a:t>grade IV</a:t>
                      </a: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6312">
                <a:tc>
                  <a:txBody>
                    <a:bodyPr/>
                    <a:lstStyle/>
                    <a:p>
                      <a:r>
                        <a:rPr lang="en-US" sz="2400" dirty="0"/>
                        <a:t>CDR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0.7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0.5</a:t>
                      </a: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1475">
                <a:tc>
                  <a:txBody>
                    <a:bodyPr/>
                    <a:lstStyle/>
                    <a:p>
                      <a:r>
                        <a:rPr lang="en-US" sz="2400" b="0" dirty="0"/>
                        <a:t>CCT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/>
                        <a:t>520 µm 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/>
                        <a:t>536 µm</a:t>
                      </a: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3372044264"/>
                  </a:ext>
                </a:extLst>
              </a:tr>
              <a:tr h="902920">
                <a:tc>
                  <a:txBody>
                    <a:bodyPr/>
                    <a:lstStyle/>
                    <a:p>
                      <a:r>
                        <a:rPr lang="en-US" sz="2400" b="0" dirty="0"/>
                        <a:t>Refraction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/>
                        <a:t>Low myopia</a:t>
                      </a:r>
                    </a:p>
                    <a:p>
                      <a:pPr algn="ctr"/>
                      <a:r>
                        <a:rPr lang="en-US" sz="2400" b="0" dirty="0"/>
                        <a:t>-0.25/-0.25x95</a:t>
                      </a:r>
                      <a:r>
                        <a:rPr lang="en-US" sz="2400" b="0" baseline="0" dirty="0"/>
                        <a:t> (6/6)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/>
                        <a:t>Low myopia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/>
                        <a:t>-0.25/-0.25x90</a:t>
                      </a:r>
                      <a:r>
                        <a:rPr lang="en-US" sz="2400" b="0" baseline="0" dirty="0"/>
                        <a:t> (6/7.5)</a:t>
                      </a: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3070810482"/>
                  </a:ext>
                </a:extLst>
              </a:tr>
            </a:tbl>
          </a:graphicData>
        </a:graphic>
      </p:graphicFrame>
      <p:sp>
        <p:nvSpPr>
          <p:cNvPr id="21549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fld id="{87AA0D2E-DB37-4557-B150-D7879833758A}" type="slidenum">
              <a:rPr lang="en-US" altLang="en-US" sz="1200" smtClean="0">
                <a:solidFill>
                  <a:srgbClr val="898989"/>
                </a:solidFill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31</a:t>
            </a:fld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990600" y="627063"/>
            <a:ext cx="10515600" cy="1325562"/>
          </a:xfrm>
          <a:prstGeom prst="rect">
            <a:avLst/>
          </a:prstGeom>
        </p:spPr>
        <p:txBody>
          <a:bodyPr vert="horz" lIns="0" tIns="45720" rIns="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730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798858" y="-35718"/>
            <a:ext cx="10515600" cy="1325562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4000" b="1" dirty="0">
                <a:ea typeface="SimSun" pitchFamily="2" charset="-122"/>
              </a:rPr>
              <a:t>   VF – within normal limit </a:t>
            </a:r>
            <a:endParaRPr lang="en-US" altLang="en-US" sz="2000" b="1" dirty="0"/>
          </a:p>
        </p:txBody>
      </p:sp>
      <p:sp>
        <p:nvSpPr>
          <p:cNvPr id="21549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fld id="{87AA0D2E-DB37-4557-B150-D7879833758A}" type="slidenum">
              <a:rPr lang="en-US" altLang="en-US" sz="1200" smtClean="0">
                <a:solidFill>
                  <a:srgbClr val="898989"/>
                </a:solidFill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32</a:t>
            </a:fld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104900" y="0"/>
            <a:ext cx="10515600" cy="1325562"/>
          </a:xfrm>
          <a:prstGeom prst="rect">
            <a:avLst/>
          </a:prstGeom>
        </p:spPr>
        <p:txBody>
          <a:bodyPr vert="horz" lIns="0" tIns="45720" rIns="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en-US" dirty="0">
              <a:latin typeface="Calibri" pitchFamily="34" charset="0"/>
            </a:endParaRPr>
          </a:p>
        </p:txBody>
      </p:sp>
      <p:pic>
        <p:nvPicPr>
          <p:cNvPr id="9" name="Content Placeholder 2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91" t="10167" r="691" b="1323"/>
          <a:stretch/>
        </p:blipFill>
        <p:spPr>
          <a:xfrm>
            <a:off x="1953185" y="1473200"/>
            <a:ext cx="3671575" cy="4249738"/>
          </a:xfr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01"/>
          <a:stretch/>
        </p:blipFill>
        <p:spPr>
          <a:xfrm>
            <a:off x="6844482" y="1458452"/>
            <a:ext cx="3676622" cy="426448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04900" y="1379356"/>
            <a:ext cx="1144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2800" b="1" dirty="0"/>
              <a:t>RE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063120" y="1376028"/>
            <a:ext cx="9416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MY" sz="2800" b="1" dirty="0"/>
              <a:t>LE</a:t>
            </a:r>
          </a:p>
        </p:txBody>
      </p:sp>
    </p:spTree>
    <p:extLst>
      <p:ext uri="{BB962C8B-B14F-4D97-AF65-F5344CB8AC3E}">
        <p14:creationId xmlns:p14="http://schemas.microsoft.com/office/powerpoint/2010/main" val="3315842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MY" sz="4000" b="1" dirty="0"/>
              <a:t>OCT RNFL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3" t="22382" r="1499" b="1004"/>
          <a:stretch/>
        </p:blipFill>
        <p:spPr>
          <a:xfrm>
            <a:off x="6155921" y="1754425"/>
            <a:ext cx="5845476" cy="3427197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33</a:t>
            </a:fld>
            <a:endParaRPr lang="en-MY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2" t="24478" r="3831" b="4676"/>
          <a:stretch/>
        </p:blipFill>
        <p:spPr>
          <a:xfrm>
            <a:off x="311698" y="1754426"/>
            <a:ext cx="5718412" cy="342719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31078" y="5546219"/>
            <a:ext cx="31988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sz="2400" dirty="0"/>
              <a:t>BE within normal limit</a:t>
            </a:r>
          </a:p>
        </p:txBody>
      </p:sp>
    </p:spTree>
    <p:extLst>
      <p:ext uri="{BB962C8B-B14F-4D97-AF65-F5344CB8AC3E}">
        <p14:creationId xmlns:p14="http://schemas.microsoft.com/office/powerpoint/2010/main" val="1600403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Question 3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MY" sz="2800" b="1" dirty="0">
                <a:solidFill>
                  <a:srgbClr val="FF0000"/>
                </a:solidFill>
              </a:rPr>
              <a:t>What is your final diagnosis?</a:t>
            </a:r>
          </a:p>
          <a:p>
            <a:pPr marL="0" indent="0">
              <a:buNone/>
            </a:pPr>
            <a:endParaRPr lang="en-MY" sz="2800" b="1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34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55271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Answer 3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MY" sz="2800" dirty="0"/>
              <a:t>POAG suspect based on normal IOP, abnormal disc changes &amp; normal VF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35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099316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Question 4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MY" sz="2800" b="1" dirty="0">
                <a:solidFill>
                  <a:srgbClr val="FF0000"/>
                </a:solidFill>
              </a:rPr>
              <a:t>How would you manage this case?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36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301248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 Answer 4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84944" y="2632300"/>
            <a:ext cx="10338579" cy="286232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MY" sz="2800" dirty="0">
                <a:latin typeface="ArialMT"/>
              </a:rPr>
              <a:t>Management of POAG suspect consists of:</a:t>
            </a:r>
          </a:p>
          <a:p>
            <a:endParaRPr lang="en-MY" sz="2000" dirty="0">
              <a:latin typeface="ArialM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MY" sz="2800" dirty="0">
                <a:latin typeface="ArialMT"/>
              </a:rPr>
              <a:t>monitoring for changes suggestive of glaucomatous damage in the OD, RNFL &amp; VF</a:t>
            </a:r>
          </a:p>
          <a:p>
            <a:endParaRPr lang="en-MY" sz="2000" dirty="0">
              <a:latin typeface="ArialM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MY" sz="2800" dirty="0">
                <a:latin typeface="ArialMT"/>
              </a:rPr>
              <a:t>evaluating &amp; identifying patients at risk of POAG conversion in order to initiate treatment</a:t>
            </a:r>
            <a:endParaRPr lang="en-MY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062749" y="1641121"/>
            <a:ext cx="106382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en-AU" sz="2800" dirty="0"/>
              <a:t>Treatment is not indicated for this patient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742C7B-F89C-4D0C-81B9-6DADD1544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37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047851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/>
              <a:t>Risk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altLang="en-US" sz="4000" b="1" dirty="0">
                <a:ea typeface="SimSun" pitchFamily="2" charset="-122"/>
              </a:rPr>
              <a:t>assessment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6492" y="1794295"/>
            <a:ext cx="5658928" cy="35394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MY" sz="2400" b="1" dirty="0"/>
              <a:t>2.1.1 Non-Ocular Factors</a:t>
            </a:r>
          </a:p>
          <a:p>
            <a:endParaRPr lang="en-MY" sz="2000" b="1" dirty="0"/>
          </a:p>
          <a:p>
            <a:r>
              <a:rPr lang="en-MY" sz="2000" b="1" dirty="0"/>
              <a:t>a. </a:t>
            </a:r>
            <a:r>
              <a:rPr lang="en-MY" sz="2000" b="1" dirty="0">
                <a:solidFill>
                  <a:srgbClr val="FF0000"/>
                </a:solidFill>
              </a:rPr>
              <a:t>Advancing/older age</a:t>
            </a:r>
          </a:p>
          <a:p>
            <a:r>
              <a:rPr lang="en-MY" sz="2000" b="1" dirty="0"/>
              <a:t>b. Ethnicity/race</a:t>
            </a:r>
          </a:p>
          <a:p>
            <a:r>
              <a:rPr lang="en-MY" sz="2000" b="1" dirty="0"/>
              <a:t>c. Positive family history among first-degree </a:t>
            </a:r>
          </a:p>
          <a:p>
            <a:r>
              <a:rPr lang="en-MY" sz="2000" b="1" dirty="0"/>
              <a:t>    relatives  (parents or siblings)</a:t>
            </a:r>
          </a:p>
          <a:p>
            <a:r>
              <a:rPr lang="en-MY" sz="2000" b="1" dirty="0"/>
              <a:t>d. Obstructive Sleep Apnoea Syndrome</a:t>
            </a:r>
          </a:p>
          <a:p>
            <a:r>
              <a:rPr lang="en-MY" sz="2000" b="1" dirty="0"/>
              <a:t>e</a:t>
            </a:r>
            <a:r>
              <a:rPr lang="en-MY" sz="2000" b="1" dirty="0">
                <a:solidFill>
                  <a:srgbClr val="FF0000"/>
                </a:solidFill>
              </a:rPr>
              <a:t>. Diabetes mellitus</a:t>
            </a:r>
          </a:p>
          <a:p>
            <a:endParaRPr lang="en-MY" sz="2000" b="1" dirty="0">
              <a:solidFill>
                <a:srgbClr val="FF0000"/>
              </a:solidFill>
              <a:latin typeface="Arial-BoldMT"/>
            </a:endParaRPr>
          </a:p>
          <a:p>
            <a:endParaRPr lang="en-MY" sz="2000" b="1" dirty="0">
              <a:solidFill>
                <a:srgbClr val="FF0000"/>
              </a:solidFill>
              <a:latin typeface="Arial-BoldMT"/>
            </a:endParaRPr>
          </a:p>
          <a:p>
            <a:endParaRPr lang="en-MY" sz="2000" b="1" dirty="0">
              <a:solidFill>
                <a:srgbClr val="FF0000"/>
              </a:solidFill>
              <a:latin typeface="Arial-BoldM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04698" y="1771385"/>
            <a:ext cx="5939877" cy="40626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MY" sz="2400" b="1" dirty="0"/>
              <a:t>2.1.2 Ocular factors</a:t>
            </a:r>
          </a:p>
          <a:p>
            <a:endParaRPr lang="en-MY" sz="2000" b="1" dirty="0"/>
          </a:p>
          <a:p>
            <a:r>
              <a:rPr lang="en-MY" sz="2000" b="1" dirty="0"/>
              <a:t>a. Intraocular pressure</a:t>
            </a:r>
          </a:p>
          <a:p>
            <a:pPr marL="179388" indent="-179388">
              <a:buFont typeface="Arial" pitchFamily="34" charset="0"/>
              <a:buChar char="•"/>
            </a:pPr>
            <a:r>
              <a:rPr lang="en-MY" dirty="0"/>
              <a:t>Elevated IOP significantly increases risk of POAG.</a:t>
            </a:r>
            <a:endParaRPr lang="en-MY" baseline="30000" dirty="0"/>
          </a:p>
          <a:p>
            <a:pPr marL="179388" indent="-179388">
              <a:buFont typeface="Arial" pitchFamily="34" charset="0"/>
              <a:buChar char="•"/>
            </a:pPr>
            <a:r>
              <a:rPr lang="en-MY" dirty="0"/>
              <a:t>The </a:t>
            </a:r>
            <a:r>
              <a:rPr lang="en-MY" b="1" dirty="0">
                <a:solidFill>
                  <a:srgbClr val="FF0000"/>
                </a:solidFill>
              </a:rPr>
              <a:t>diurnal variation </a:t>
            </a:r>
            <a:r>
              <a:rPr lang="en-MY" dirty="0"/>
              <a:t>of IOP is greater in glaucoma patients compared with normal individuals.</a:t>
            </a:r>
            <a:endParaRPr lang="en-MY" baseline="30000" dirty="0"/>
          </a:p>
          <a:p>
            <a:pPr marL="179388" indent="-179388">
              <a:buFont typeface="Arial" pitchFamily="34" charset="0"/>
              <a:buChar char="•"/>
            </a:pPr>
            <a:r>
              <a:rPr lang="en-MY" b="1" dirty="0">
                <a:solidFill>
                  <a:srgbClr val="FF0000"/>
                </a:solidFill>
              </a:rPr>
              <a:t>Asymmetry of IOP </a:t>
            </a:r>
            <a:r>
              <a:rPr lang="en-MY" dirty="0"/>
              <a:t>by ≥3 mmHg between the 2 eyes is suspicious of glaucoma.</a:t>
            </a:r>
            <a:endParaRPr lang="en-MY" baseline="30000" dirty="0"/>
          </a:p>
          <a:p>
            <a:endParaRPr lang="en-MY" baseline="30000" dirty="0"/>
          </a:p>
          <a:p>
            <a:r>
              <a:rPr lang="en-MY" sz="2000" b="1" dirty="0"/>
              <a:t>b. </a:t>
            </a:r>
            <a:r>
              <a:rPr lang="en-MY" sz="2000" b="1" dirty="0">
                <a:solidFill>
                  <a:srgbClr val="FF0000"/>
                </a:solidFill>
              </a:rPr>
              <a:t>Central Corneal Thickness </a:t>
            </a:r>
            <a:r>
              <a:rPr lang="en-MY" sz="2000" b="1" dirty="0"/>
              <a:t>(slightly on the thin </a:t>
            </a:r>
          </a:p>
          <a:p>
            <a:r>
              <a:rPr lang="en-MY" sz="2000" b="1" dirty="0"/>
              <a:t>   side)</a:t>
            </a:r>
            <a:endParaRPr lang="en-MY" sz="2000" dirty="0"/>
          </a:p>
          <a:p>
            <a:r>
              <a:rPr lang="en-MY" sz="2000" b="1" dirty="0"/>
              <a:t>c. </a:t>
            </a:r>
            <a:r>
              <a:rPr lang="en-MY" sz="2000" b="1" dirty="0">
                <a:solidFill>
                  <a:srgbClr val="FF0000"/>
                </a:solidFill>
              </a:rPr>
              <a:t>Myopia (low)</a:t>
            </a:r>
            <a:endParaRPr lang="en-MY" sz="2000" dirty="0">
              <a:solidFill>
                <a:srgbClr val="FF0000"/>
              </a:solidFill>
            </a:endParaRPr>
          </a:p>
          <a:p>
            <a:r>
              <a:rPr lang="en-MY" sz="2000" b="1" dirty="0"/>
              <a:t>d. Corneal hysteresis</a:t>
            </a:r>
          </a:p>
          <a:p>
            <a:endParaRPr lang="en-MY" baseline="30000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1BC9256-F0D4-43AC-BACE-D4BD18DC3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38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232983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MY" sz="4000" b="1" dirty="0"/>
              <a:t>Question 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1074" y="1607371"/>
            <a:ext cx="9982200" cy="4572000"/>
          </a:xfrm>
        </p:spPr>
        <p:txBody>
          <a:bodyPr>
            <a:normAutofit/>
          </a:bodyPr>
          <a:lstStyle/>
          <a:p>
            <a:r>
              <a:rPr lang="en-MY" sz="2800" b="1" dirty="0">
                <a:solidFill>
                  <a:srgbClr val="FF0000"/>
                </a:solidFill>
              </a:rPr>
              <a:t>How do you follow-up this patient?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39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248453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 Question 1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FF0000"/>
                </a:solidFill>
              </a:rPr>
              <a:t>What is the working diagnosis ?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87A5F7-B119-43D9-9C72-48ABF9457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4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383311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MY" sz="4000" b="1" dirty="0"/>
              <a:t>Answer 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1745" y="2051252"/>
            <a:ext cx="10965180" cy="2825548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636588" indent="-457200"/>
            <a:r>
              <a:rPr lang="en-MY" sz="2800" dirty="0"/>
              <a:t>Monitoring of POAG suspect may be done at intervals of:</a:t>
            </a:r>
            <a:endParaRPr lang="en-MY" sz="2800" baseline="30000" dirty="0"/>
          </a:p>
          <a:p>
            <a:pPr marL="179388" indent="454025">
              <a:buNone/>
            </a:pPr>
            <a:r>
              <a:rPr lang="en-MY" sz="2400" dirty="0"/>
              <a:t>• 1 to 2 years if there is low risk of conversion*</a:t>
            </a:r>
          </a:p>
          <a:p>
            <a:pPr marL="179388" indent="454025">
              <a:buNone/>
            </a:pPr>
            <a:r>
              <a:rPr lang="en-MY" sz="2400" dirty="0"/>
              <a:t>• 6 months to 1 year if there is high risk of conversion*</a:t>
            </a:r>
          </a:p>
          <a:p>
            <a:pPr marL="811213" indent="-177800">
              <a:buNone/>
            </a:pPr>
            <a:r>
              <a:rPr lang="en-MY" sz="2400" dirty="0"/>
              <a:t>*Risk of conversion is clinically assessed based on age, IOP, CCT, &amp; changes in ONH &amp; VF</a:t>
            </a:r>
            <a:r>
              <a:rPr lang="en-MY" sz="2800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40</a:t>
            </a:fld>
            <a:endParaRPr lang="en-MY"/>
          </a:p>
        </p:txBody>
      </p:sp>
      <p:sp>
        <p:nvSpPr>
          <p:cNvPr id="6" name="TextBox 5"/>
          <p:cNvSpPr txBox="1"/>
          <p:nvPr/>
        </p:nvSpPr>
        <p:spPr>
          <a:xfrm>
            <a:off x="701745" y="4948518"/>
            <a:ext cx="109651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>
                <a:solidFill>
                  <a:srgbClr val="FF0000"/>
                </a:solidFill>
              </a:rPr>
              <a:t>Annual follow-up due to moderate-risk (based on older age group, OD finding, thinner CCT &amp; diabetes)</a:t>
            </a:r>
          </a:p>
        </p:txBody>
      </p:sp>
    </p:spTree>
    <p:extLst>
      <p:ext uri="{BB962C8B-B14F-4D97-AF65-F5344CB8AC3E}">
        <p14:creationId xmlns:p14="http://schemas.microsoft.com/office/powerpoint/2010/main" val="3942023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/>
              <a:t>Monitoring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7429" y="1599853"/>
            <a:ext cx="10502900" cy="4572000"/>
          </a:xfrm>
        </p:spPr>
        <p:txBody>
          <a:bodyPr>
            <a:normAutofit/>
          </a:bodyPr>
          <a:lstStyle/>
          <a:p>
            <a:pPr>
              <a:buNone/>
            </a:pPr>
            <a:endParaRPr lang="en-MY" sz="28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en-MY" sz="2800" b="1" dirty="0">
              <a:solidFill>
                <a:srgbClr val="FF0000"/>
              </a:solidFill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en-MY" sz="2800" b="1" dirty="0"/>
          </a:p>
          <a:p>
            <a:pPr>
              <a:buFont typeface="Arial" panose="020B0604020202020204" pitchFamily="34" charset="0"/>
              <a:buChar char="•"/>
              <a:defRPr/>
            </a:pPr>
            <a:endParaRPr lang="en-MY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385587" y="1596742"/>
            <a:ext cx="7420931" cy="415498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MY" sz="2400" dirty="0"/>
              <a:t>Risk factors of NTG are:</a:t>
            </a:r>
          </a:p>
          <a:p>
            <a:r>
              <a:rPr lang="en-MY" sz="2000" dirty="0"/>
              <a:t>a. ocular</a:t>
            </a:r>
          </a:p>
          <a:p>
            <a:r>
              <a:rPr lang="en-MY" sz="2000" dirty="0"/>
              <a:t>• disc haemorrhages (HR=2.72, 95% CI 1.39 to 5.32)</a:t>
            </a:r>
          </a:p>
          <a:p>
            <a:r>
              <a:rPr lang="en-MY" sz="2000" dirty="0"/>
              <a:t>• wide diurnal IOP fluctuation</a:t>
            </a:r>
          </a:p>
          <a:p>
            <a:r>
              <a:rPr lang="en-MY" sz="2000" dirty="0"/>
              <a:t>• presence of beta zone within </a:t>
            </a:r>
            <a:r>
              <a:rPr lang="en-MY" sz="2000" dirty="0" err="1"/>
              <a:t>peripapillary</a:t>
            </a:r>
            <a:r>
              <a:rPr lang="en-MY" sz="2000" dirty="0"/>
              <a:t> atrophy</a:t>
            </a:r>
          </a:p>
          <a:p>
            <a:r>
              <a:rPr lang="en-MY" sz="2000" dirty="0"/>
              <a:t>b. systemic</a:t>
            </a:r>
          </a:p>
          <a:p>
            <a:r>
              <a:rPr lang="en-MY" sz="2000" dirty="0"/>
              <a:t>• OSA Syndrome</a:t>
            </a:r>
          </a:p>
          <a:p>
            <a:r>
              <a:rPr lang="en-MY" sz="2000" dirty="0"/>
              <a:t>• </a:t>
            </a:r>
            <a:r>
              <a:rPr lang="en-MY" sz="2000" dirty="0" err="1"/>
              <a:t>Raynaud’s</a:t>
            </a:r>
            <a:r>
              <a:rPr lang="en-MY" sz="2000" dirty="0"/>
              <a:t> phenomenon</a:t>
            </a:r>
          </a:p>
          <a:p>
            <a:r>
              <a:rPr lang="en-MY" sz="2000" dirty="0"/>
              <a:t>• migraine</a:t>
            </a:r>
          </a:p>
          <a:p>
            <a:r>
              <a:rPr lang="en-MY" sz="2000" dirty="0"/>
              <a:t>• low blood pressure</a:t>
            </a:r>
          </a:p>
          <a:p>
            <a:r>
              <a:rPr lang="en-MY" sz="2000" dirty="0"/>
              <a:t>• nocturnal hypotension</a:t>
            </a:r>
          </a:p>
          <a:p>
            <a:r>
              <a:rPr lang="en-MY" sz="2000" dirty="0"/>
              <a:t>• low ocular perfusion pressure</a:t>
            </a:r>
          </a:p>
          <a:p>
            <a:r>
              <a:rPr lang="en-MY" sz="2000" dirty="0"/>
              <a:t>• low intracranial &amp; </a:t>
            </a:r>
            <a:r>
              <a:rPr lang="en-MY" sz="2000" dirty="0" err="1"/>
              <a:t>cereberospinal</a:t>
            </a:r>
            <a:r>
              <a:rPr lang="en-MY" sz="2000" dirty="0"/>
              <a:t> fluid (CSF) pressure</a:t>
            </a:r>
          </a:p>
        </p:txBody>
      </p:sp>
      <p:sp>
        <p:nvSpPr>
          <p:cNvPr id="5" name="Rectangle 4"/>
          <p:cNvSpPr/>
          <p:nvPr/>
        </p:nvSpPr>
        <p:spPr>
          <a:xfrm>
            <a:off x="232879" y="2408525"/>
            <a:ext cx="3926519" cy="193899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MY" sz="2000" dirty="0">
                <a:latin typeface="ArialMT"/>
              </a:rPr>
              <a:t>Conversion of glaucoma suspect to NTG is poorly understood. </a:t>
            </a:r>
            <a:r>
              <a:rPr lang="en-MY" sz="2000" b="1" dirty="0">
                <a:latin typeface="ArialMT"/>
              </a:rPr>
              <a:t>Non-IOP dependent factors, </a:t>
            </a:r>
            <a:r>
              <a:rPr lang="en-MY" sz="2000" dirty="0">
                <a:latin typeface="ArialMT"/>
              </a:rPr>
              <a:t>especially vascular </a:t>
            </a:r>
            <a:r>
              <a:rPr lang="en-MY" sz="2000" dirty="0" err="1">
                <a:latin typeface="ArialMT"/>
              </a:rPr>
              <a:t>dysregulation</a:t>
            </a:r>
            <a:r>
              <a:rPr lang="en-MY" sz="2000" dirty="0">
                <a:latin typeface="ArialMT"/>
              </a:rPr>
              <a:t>, are thought</a:t>
            </a:r>
          </a:p>
          <a:p>
            <a:r>
              <a:rPr lang="en-MY" sz="2000" dirty="0">
                <a:latin typeface="ArialMT"/>
              </a:rPr>
              <a:t>to play a relatively larger role.</a:t>
            </a:r>
            <a:endParaRPr lang="en-MY" sz="2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5DCCB3-7B80-4570-8FC0-EC0877A64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41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22477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BEB84-7BA9-4E5D-8BE8-16609BB29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3 years of follow-up</a:t>
            </a:r>
            <a:endParaRPr lang="en-MY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E64216-A786-47A3-AFA8-350DE2F726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MY" sz="2800" dirty="0"/>
              <a:t>IOP: BE within range of 15 mmHg to 18 mmHg (small fluctuation)</a:t>
            </a:r>
          </a:p>
          <a:p>
            <a:endParaRPr lang="en-MY" dirty="0"/>
          </a:p>
          <a:p>
            <a:r>
              <a:rPr lang="en-MY" sz="2800" dirty="0"/>
              <a:t>Risk factor: </a:t>
            </a:r>
            <a:r>
              <a:rPr lang="en-MY" sz="2800" dirty="0">
                <a:solidFill>
                  <a:srgbClr val="FF0000"/>
                </a:solidFill>
              </a:rPr>
              <a:t>Starts on anti-hypertensive agent to control blood pressure </a:t>
            </a:r>
          </a:p>
          <a:p>
            <a:endParaRPr lang="en-MY" dirty="0"/>
          </a:p>
          <a:p>
            <a:r>
              <a:rPr lang="en-MY" sz="2800" dirty="0"/>
              <a:t>OD: OCT &amp; slit lamp examination show no changes</a:t>
            </a:r>
          </a:p>
          <a:p>
            <a:endParaRPr lang="en-MY" dirty="0"/>
          </a:p>
          <a:p>
            <a:r>
              <a:rPr lang="en-MY" sz="2800" dirty="0"/>
              <a:t>VF: Series of 4 VF are within normal limit</a:t>
            </a:r>
          </a:p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9C65EE-50C9-49CC-BFE4-23F5C7470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42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020754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MY" sz="4000" b="1" dirty="0"/>
              <a:t>VF series of both eyes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43</a:t>
            </a:fld>
            <a:endParaRPr lang="en-MY"/>
          </a:p>
        </p:txBody>
      </p:sp>
      <p:pic>
        <p:nvPicPr>
          <p:cNvPr id="5" name="Content Placeholder 2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9" t="42900" r="2041" b="6291"/>
          <a:stretch/>
        </p:blipFill>
        <p:spPr>
          <a:xfrm>
            <a:off x="1678951" y="1379346"/>
            <a:ext cx="3126441" cy="2769467"/>
          </a:xfr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39" r="-1900" b="9492"/>
          <a:stretch>
            <a:fillRect/>
          </a:stretch>
        </p:blipFill>
        <p:spPr>
          <a:xfrm>
            <a:off x="6783230" y="1396553"/>
            <a:ext cx="3227874" cy="265518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26981" y="2178795"/>
            <a:ext cx="599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2800" b="1" dirty="0"/>
              <a:t>RE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6" t="40735" r="4121"/>
          <a:stretch/>
        </p:blipFill>
        <p:spPr>
          <a:xfrm>
            <a:off x="1697806" y="4291781"/>
            <a:ext cx="3167593" cy="256621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00" b="11126"/>
          <a:stretch>
            <a:fillRect/>
          </a:stretch>
        </p:blipFill>
        <p:spPr>
          <a:xfrm>
            <a:off x="6780448" y="4202813"/>
            <a:ext cx="3167593" cy="265518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28937" y="4926388"/>
            <a:ext cx="5645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MY" sz="2800" b="1" dirty="0"/>
              <a:t>LE</a:t>
            </a:r>
          </a:p>
        </p:txBody>
      </p:sp>
      <p:sp>
        <p:nvSpPr>
          <p:cNvPr id="12" name="Right Arrow 11"/>
          <p:cNvSpPr/>
          <p:nvPr/>
        </p:nvSpPr>
        <p:spPr>
          <a:xfrm>
            <a:off x="5319084" y="4314672"/>
            <a:ext cx="788276" cy="22071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127864" y="3725243"/>
            <a:ext cx="11945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4 years</a:t>
            </a:r>
          </a:p>
        </p:txBody>
      </p:sp>
    </p:spTree>
    <p:extLst>
      <p:ext uri="{BB962C8B-B14F-4D97-AF65-F5344CB8AC3E}">
        <p14:creationId xmlns:p14="http://schemas.microsoft.com/office/powerpoint/2010/main" val="3925133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MY" sz="4000" b="1" dirty="0"/>
              <a:t>5 years of follow-up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rgbClr val="F5E7B4"/>
            </a:solidFill>
          </a:ln>
        </p:spPr>
        <p:txBody>
          <a:bodyPr/>
          <a:lstStyle/>
          <a:p>
            <a:r>
              <a:rPr lang="en-MY" sz="2800" dirty="0"/>
              <a:t>Noted RE to have OD haemorrhage at </a:t>
            </a:r>
            <a:r>
              <a:rPr lang="en-MY" sz="2800" dirty="0" err="1"/>
              <a:t>infero</a:t>
            </a:r>
            <a:r>
              <a:rPr lang="en-MY" sz="2800" dirty="0"/>
              <a:t>-temporal</a:t>
            </a:r>
          </a:p>
          <a:p>
            <a:r>
              <a:rPr lang="en-MY" sz="2800" dirty="0"/>
              <a:t>IOP: RE 16 mmHg, LE 17 mmHg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44</a:t>
            </a:fld>
            <a:endParaRPr lang="en-MY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736" y="3103064"/>
            <a:ext cx="3766263" cy="2556105"/>
          </a:xfrm>
          <a:prstGeom prst="rect">
            <a:avLst/>
          </a:prstGeom>
          <a:ln w="76200">
            <a:solidFill>
              <a:srgbClr val="F5E7B4"/>
            </a:solidFill>
          </a:ln>
        </p:spPr>
      </p:pic>
      <p:sp>
        <p:nvSpPr>
          <p:cNvPr id="7" name="Right Arrow 6"/>
          <p:cNvSpPr/>
          <p:nvPr/>
        </p:nvSpPr>
        <p:spPr>
          <a:xfrm>
            <a:off x="5936566" y="4332849"/>
            <a:ext cx="988574" cy="439366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8" name="TextBox 7"/>
          <p:cNvSpPr txBox="1"/>
          <p:nvPr/>
        </p:nvSpPr>
        <p:spPr>
          <a:xfrm>
            <a:off x="5219336" y="3582645"/>
            <a:ext cx="24525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MY" sz="2400" dirty="0"/>
              <a:t>After 5 years of </a:t>
            </a:r>
          </a:p>
          <a:p>
            <a:pPr algn="ctr"/>
            <a:r>
              <a:rPr lang="en-MY" sz="2400" dirty="0"/>
              <a:t>follow-up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574D407-4ED9-4104-802F-7A1480874A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1044" y="2137931"/>
            <a:ext cx="3573820" cy="3905123"/>
          </a:xfrm>
          <a:prstGeom prst="rect">
            <a:avLst/>
          </a:prstGeom>
          <a:effectLst>
            <a:glow rad="127000">
              <a:schemeClr val="accent1">
                <a:lumMod val="50000"/>
              </a:schemeClr>
            </a:glow>
          </a:effectLst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B01FE95-C9EF-46A0-9188-8697D71F9C7A}"/>
              </a:ext>
            </a:extLst>
          </p:cNvPr>
          <p:cNvCxnSpPr/>
          <p:nvPr/>
        </p:nvCxnSpPr>
        <p:spPr>
          <a:xfrm flipV="1">
            <a:off x="8485632" y="4881131"/>
            <a:ext cx="771150" cy="182880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8133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Question 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MY" sz="2800" dirty="0"/>
              <a:t>The patient risk factor has increased.</a:t>
            </a:r>
          </a:p>
          <a:p>
            <a:pPr marL="0" indent="0">
              <a:buNone/>
            </a:pPr>
            <a:endParaRPr lang="en-MY" dirty="0"/>
          </a:p>
          <a:p>
            <a:r>
              <a:rPr lang="en-MY" sz="2800" b="1" dirty="0">
                <a:solidFill>
                  <a:srgbClr val="FF0000"/>
                </a:solidFill>
              </a:rPr>
              <a:t>What to do next?</a:t>
            </a:r>
          </a:p>
          <a:p>
            <a:endParaRPr lang="en-MY" sz="3600" dirty="0"/>
          </a:p>
          <a:p>
            <a:pPr marL="0" indent="0">
              <a:buNone/>
            </a:pPr>
            <a:endParaRPr lang="en-MY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45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868159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Answer 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46</a:t>
            </a:fld>
            <a:endParaRPr lang="en-MY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140759" y="1470215"/>
            <a:ext cx="9982200" cy="459441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AU" sz="2800" dirty="0"/>
              <a:t>VF test to confirm VF defect</a:t>
            </a:r>
          </a:p>
          <a:p>
            <a:pPr>
              <a:spcBef>
                <a:spcPts val="0"/>
              </a:spcBef>
            </a:pPr>
            <a:r>
              <a:rPr lang="en-AU" sz="2800" dirty="0"/>
              <a:t>Close monitor</a:t>
            </a:r>
          </a:p>
          <a:p>
            <a:pPr>
              <a:spcBef>
                <a:spcPts val="0"/>
              </a:spcBef>
            </a:pPr>
            <a:endParaRPr lang="en-AU" sz="2800" dirty="0"/>
          </a:p>
          <a:p>
            <a:pPr>
              <a:spcBef>
                <a:spcPts val="0"/>
              </a:spcBef>
            </a:pPr>
            <a:r>
              <a:rPr lang="en-AU" sz="2800" dirty="0"/>
              <a:t>Findings:</a:t>
            </a:r>
          </a:p>
          <a:p>
            <a:pPr marL="530225" lvl="1" indent="-354013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AU" sz="2400" dirty="0"/>
              <a:t>VF: RE suspicious of early nasal step</a:t>
            </a:r>
          </a:p>
          <a:p>
            <a:pPr marL="530225" lvl="1" indent="-354013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AU" sz="2400" dirty="0"/>
              <a:t> (repeated VF needed to confirm changes)</a:t>
            </a:r>
          </a:p>
          <a:p>
            <a:pPr marL="530225" lvl="1" indent="-354013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AU" sz="2400" dirty="0"/>
              <a:t>RE disc haemorrhage disappears</a:t>
            </a:r>
          </a:p>
          <a:p>
            <a:pPr marL="530225" lvl="1" indent="-354013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AU" sz="2400" dirty="0"/>
              <a:t>RE wider fluctuation compared with LE </a:t>
            </a:r>
          </a:p>
          <a:p>
            <a:pPr marL="530225" lvl="1" indent="-354013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AU" sz="2400" dirty="0"/>
              <a:t>no new risk factors present</a:t>
            </a:r>
          </a:p>
          <a:p>
            <a:pPr lvl="1">
              <a:spcBef>
                <a:spcPts val="0"/>
              </a:spcBef>
              <a:buNone/>
            </a:pPr>
            <a:endParaRPr lang="en-AU" sz="2400" dirty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17" r="50426" b="16395"/>
          <a:stretch/>
        </p:blipFill>
        <p:spPr bwMode="auto">
          <a:xfrm>
            <a:off x="7949362" y="1395031"/>
            <a:ext cx="3882698" cy="459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8914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Visual field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47</a:t>
            </a:fld>
            <a:endParaRPr lang="en-MY"/>
          </a:p>
        </p:txBody>
      </p:sp>
      <p:pic>
        <p:nvPicPr>
          <p:cNvPr id="6" name="Picture 4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15" r="50426" b="16129"/>
          <a:stretch/>
        </p:blipFill>
        <p:spPr bwMode="auto">
          <a:xfrm>
            <a:off x="502023" y="1594200"/>
            <a:ext cx="4481615" cy="492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ight Arrow 7"/>
          <p:cNvSpPr/>
          <p:nvPr/>
        </p:nvSpPr>
        <p:spPr>
          <a:xfrm>
            <a:off x="5325243" y="4614597"/>
            <a:ext cx="1311878" cy="387287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9" name="TextBox 8"/>
          <p:cNvSpPr txBox="1"/>
          <p:nvPr/>
        </p:nvSpPr>
        <p:spPr>
          <a:xfrm>
            <a:off x="4983281" y="3698607"/>
            <a:ext cx="19945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z="2400" dirty="0"/>
              <a:t>Repeated 3 month later</a:t>
            </a: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55" r="54109" b="15487"/>
          <a:stretch/>
        </p:blipFill>
        <p:spPr bwMode="auto">
          <a:xfrm>
            <a:off x="7022923" y="1594200"/>
            <a:ext cx="4610011" cy="4982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0232571" y="5001884"/>
            <a:ext cx="1400363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b="1" dirty="0">
                <a:solidFill>
                  <a:srgbClr val="FF0000"/>
                </a:solidFill>
              </a:rPr>
              <a:t>Confirmed  nasal field  defect</a:t>
            </a:r>
          </a:p>
        </p:txBody>
      </p:sp>
      <p:sp>
        <p:nvSpPr>
          <p:cNvPr id="3" name="Oval 2"/>
          <p:cNvSpPr/>
          <p:nvPr/>
        </p:nvSpPr>
        <p:spPr>
          <a:xfrm>
            <a:off x="8766629" y="5044580"/>
            <a:ext cx="1016000" cy="105142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13" name="Oval 12"/>
          <p:cNvSpPr/>
          <p:nvPr/>
        </p:nvSpPr>
        <p:spPr>
          <a:xfrm>
            <a:off x="2090056" y="5044580"/>
            <a:ext cx="972087" cy="100872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814131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Question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MY" sz="2800" b="1" dirty="0">
                <a:solidFill>
                  <a:srgbClr val="FF0000"/>
                </a:solidFill>
              </a:rPr>
              <a:t>What is the diagnosis of the RE at this stage?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48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0603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Answer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4900" y="1372871"/>
            <a:ext cx="9982200" cy="4983480"/>
          </a:xfrm>
        </p:spPr>
        <p:txBody>
          <a:bodyPr>
            <a:normAutofit/>
          </a:bodyPr>
          <a:lstStyle/>
          <a:p>
            <a:r>
              <a:rPr lang="en-MY" sz="2800" dirty="0"/>
              <a:t>RE has converted to </a:t>
            </a:r>
            <a:r>
              <a:rPr lang="en-MY" sz="2800" dirty="0">
                <a:solidFill>
                  <a:srgbClr val="FF0000"/>
                </a:solidFill>
              </a:rPr>
              <a:t>Normal Tension Glaucoma </a:t>
            </a:r>
            <a:r>
              <a:rPr lang="en-MY" sz="2800" dirty="0"/>
              <a:t>after 5 years follow-up.</a:t>
            </a:r>
          </a:p>
          <a:p>
            <a:r>
              <a:rPr lang="en-MY" sz="2800" dirty="0"/>
              <a:t>Treatment is needed for this patient.</a:t>
            </a:r>
          </a:p>
          <a:p>
            <a:endParaRPr lang="en-MY" sz="2800" dirty="0"/>
          </a:p>
          <a:p>
            <a:endParaRPr lang="en-MY" sz="2800" dirty="0"/>
          </a:p>
          <a:p>
            <a:endParaRPr lang="en-MY" sz="2800" dirty="0"/>
          </a:p>
          <a:p>
            <a:pPr marL="0" indent="0">
              <a:buNone/>
            </a:pPr>
            <a:endParaRPr lang="en-MY" sz="2800" dirty="0"/>
          </a:p>
          <a:p>
            <a:endParaRPr lang="en-MY" sz="2800" dirty="0"/>
          </a:p>
          <a:p>
            <a:endParaRPr lang="en-MY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49</a:t>
            </a:fld>
            <a:endParaRPr lang="en-MY"/>
          </a:p>
        </p:txBody>
      </p:sp>
      <p:sp>
        <p:nvSpPr>
          <p:cNvPr id="5" name="Rectangle 4"/>
          <p:cNvSpPr/>
          <p:nvPr/>
        </p:nvSpPr>
        <p:spPr>
          <a:xfrm>
            <a:off x="415559" y="3303153"/>
            <a:ext cx="11492752" cy="181588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MY" sz="2800" dirty="0">
                <a:latin typeface="ArialMT"/>
              </a:rPr>
              <a:t>An individual with normal IOP, &amp; changes in optic nerve &amp; VF consistent with glaucomatous damage, should be diagnosed as having Normal Tension Glaucoma (NTG). This </a:t>
            </a:r>
            <a:r>
              <a:rPr lang="en-MY" sz="2800" dirty="0">
                <a:solidFill>
                  <a:srgbClr val="FF0000"/>
                </a:solidFill>
                <a:latin typeface="ArialMT"/>
              </a:rPr>
              <a:t>should be treated &amp; monitored similar to POAG.</a:t>
            </a:r>
            <a:endParaRPr lang="en-MY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735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 Answer 1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Probable bilateral OHT (with early cataract)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2" t="32823" r="52648" b="36718"/>
          <a:stretch/>
        </p:blipFill>
        <p:spPr bwMode="auto">
          <a:xfrm>
            <a:off x="1168400" y="2294750"/>
            <a:ext cx="10144369" cy="3484899"/>
          </a:xfrm>
          <a:prstGeom prst="rect">
            <a:avLst/>
          </a:prstGeom>
          <a:ln/>
          <a:ex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sp>
        <p:nvSpPr>
          <p:cNvPr id="7" name="Right Arrow 6"/>
          <p:cNvSpPr/>
          <p:nvPr/>
        </p:nvSpPr>
        <p:spPr>
          <a:xfrm>
            <a:off x="1544194" y="3774476"/>
            <a:ext cx="200722" cy="13038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1544194" y="4508767"/>
            <a:ext cx="200722" cy="13038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C5E046-3F1F-41A1-AE5D-5748970D0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5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047851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955F8-7C30-4B71-918A-18CEC4599D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4412" y="76200"/>
            <a:ext cx="9980682" cy="1096962"/>
          </a:xfrm>
        </p:spPr>
        <p:txBody>
          <a:bodyPr>
            <a:normAutofit/>
          </a:bodyPr>
          <a:lstStyle/>
          <a:p>
            <a:r>
              <a:rPr lang="en-GB" b="1" dirty="0"/>
              <a:t>Conclusion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50</a:t>
            </a:fld>
            <a:endParaRPr lang="en-MY"/>
          </a:p>
        </p:txBody>
      </p:sp>
      <p:sp>
        <p:nvSpPr>
          <p:cNvPr id="5" name="TextBox 4"/>
          <p:cNvSpPr txBox="1"/>
          <p:nvPr/>
        </p:nvSpPr>
        <p:spPr>
          <a:xfrm>
            <a:off x="1047135" y="1621169"/>
            <a:ext cx="105173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en-AU" sz="2800" dirty="0"/>
              <a:t>Assessment &amp; monitoring of non-IOP dependant factors are important in this type of patients.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07D88B8-A85B-42CA-9C08-69C74D2EAD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948" y="2896413"/>
            <a:ext cx="10207940" cy="2234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885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SCENARIO 3 </a:t>
            </a:r>
            <a:r>
              <a:rPr lang="en-MY" b="1" dirty="0">
                <a:solidFill>
                  <a:srgbClr val="FF0000"/>
                </a:solidFill>
              </a:rPr>
              <a:t>- REHABILITATION</a:t>
            </a:r>
            <a:br>
              <a:rPr lang="en-MY" b="1" dirty="0"/>
            </a:br>
            <a:endParaRPr lang="en-MY" b="1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7B7756-00DB-48A5-AF08-4825512E3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51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690758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MY" sz="4000" b="1" dirty="0"/>
              <a:t>History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MY" sz="2800" dirty="0"/>
              <a:t>A 52-year-old man is diagnosed with BE CACG &amp; referred to Low Vision Clinic for assessment. He lives alone. </a:t>
            </a:r>
          </a:p>
          <a:p>
            <a:pPr marL="0" indent="0">
              <a:buNone/>
            </a:pPr>
            <a:endParaRPr lang="en-MY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9943AB-F3D1-4C36-A53F-5173AA379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52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767237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Examination of LV Assessment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4900" y="1533831"/>
            <a:ext cx="9982200" cy="4925963"/>
          </a:xfrm>
        </p:spPr>
        <p:txBody>
          <a:bodyPr>
            <a:normAutofit fontScale="77500" lnSpcReduction="20000"/>
          </a:bodyPr>
          <a:lstStyle/>
          <a:p>
            <a:r>
              <a:rPr lang="en-MY" sz="3100" dirty="0"/>
              <a:t>Patient’s requirement: </a:t>
            </a:r>
          </a:p>
          <a:p>
            <a:pPr marL="633413" lvl="1" indent="-368300">
              <a:buFont typeface="+mj-lt"/>
              <a:buAutoNum type="arabicPeriod"/>
            </a:pPr>
            <a:r>
              <a:rPr lang="en-MY" sz="2600" dirty="0"/>
              <a:t>Getting around outdoors</a:t>
            </a:r>
          </a:p>
          <a:p>
            <a:pPr marL="633413" lvl="1" indent="-368300">
              <a:buFont typeface="+mj-lt"/>
              <a:buAutoNum type="arabicPeriod"/>
            </a:pPr>
            <a:r>
              <a:rPr lang="en-MY" sz="2600" dirty="0"/>
              <a:t>Reading newspapers &amp; books</a:t>
            </a:r>
          </a:p>
          <a:p>
            <a:endParaRPr lang="en-MY" dirty="0"/>
          </a:p>
          <a:p>
            <a:endParaRPr lang="en-MY" dirty="0"/>
          </a:p>
          <a:p>
            <a:endParaRPr lang="en-MY" dirty="0"/>
          </a:p>
          <a:p>
            <a:endParaRPr lang="en-MY" dirty="0"/>
          </a:p>
          <a:p>
            <a:endParaRPr lang="en-MY" dirty="0"/>
          </a:p>
          <a:p>
            <a:endParaRPr lang="en-MY" dirty="0"/>
          </a:p>
          <a:p>
            <a:endParaRPr lang="en-MY" dirty="0"/>
          </a:p>
          <a:p>
            <a:endParaRPr lang="en-MY" dirty="0"/>
          </a:p>
          <a:p>
            <a:pPr lvl="1"/>
            <a:endParaRPr lang="en-MY" dirty="0"/>
          </a:p>
          <a:p>
            <a:pPr marL="265113" lvl="1" indent="-265113"/>
            <a:r>
              <a:rPr lang="en-MY" sz="3100" dirty="0"/>
              <a:t>Visual task can be approached by using LVD to enhance visual function.</a:t>
            </a:r>
          </a:p>
          <a:p>
            <a:endParaRPr lang="en-MY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9264129"/>
              </p:ext>
            </p:extLst>
          </p:nvPr>
        </p:nvGraphicFramePr>
        <p:xfrm>
          <a:off x="1336519" y="2503232"/>
          <a:ext cx="8127999" cy="3078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5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305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MY" sz="2000" dirty="0"/>
                        <a:t>         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2000" dirty="0"/>
                        <a:t>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2000" dirty="0"/>
                        <a:t>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tabLst>
                          <a:tab pos="1619250" algn="l"/>
                        </a:tabLst>
                      </a:pPr>
                      <a:r>
                        <a:rPr lang="en-MY" sz="2000" dirty="0"/>
                        <a:t>General condition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MY" sz="2000" dirty="0"/>
                        <a:t>Physically</a:t>
                      </a:r>
                      <a:r>
                        <a:rPr lang="en-MY" sz="2000" baseline="0" dirty="0"/>
                        <a:t> healthy. </a:t>
                      </a:r>
                    </a:p>
                    <a:p>
                      <a:r>
                        <a:rPr lang="en-MY" sz="2000" baseline="0" dirty="0"/>
                        <a:t>Both hand grasps strong &amp; without tremor</a:t>
                      </a:r>
                      <a:endParaRPr lang="en-MY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MY" sz="2000" dirty="0"/>
                        <a:t>VA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2000" dirty="0"/>
                        <a:t>6/60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2000" dirty="0"/>
                        <a:t>6/36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MY" sz="2000" dirty="0"/>
                        <a:t>Refraction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2000" dirty="0"/>
                        <a:t>+100/-1.25</a:t>
                      </a:r>
                      <a:r>
                        <a:rPr lang="en-MY" sz="2000" baseline="0" dirty="0"/>
                        <a:t> x 90</a:t>
                      </a:r>
                      <a:endParaRPr lang="en-MY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2000" dirty="0"/>
                        <a:t>+1.50/-1.00x70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MY" sz="2000" dirty="0"/>
                        <a:t>BCVA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2000" dirty="0"/>
                        <a:t>6/36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2000" dirty="0"/>
                        <a:t>6/18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MY" sz="2000" dirty="0"/>
                        <a:t>Near Vision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2000" dirty="0"/>
                        <a:t>&gt;N48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2000" dirty="0"/>
                        <a:t>N12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MY" sz="2000" dirty="0"/>
                        <a:t>VF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2000" baseline="0" dirty="0"/>
                        <a:t>Constricted VF</a:t>
                      </a:r>
                      <a:endParaRPr lang="en-MY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2000" dirty="0"/>
                        <a:t>Constricted VF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A350A8-2A7F-4A39-92EE-C46C3FDE09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53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817998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MY" sz="4000" b="1" dirty="0"/>
              <a:t>Question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MY" sz="2800" b="1" dirty="0">
                <a:solidFill>
                  <a:srgbClr val="FF0000"/>
                </a:solidFill>
              </a:rPr>
              <a:t>What are the recommendations for this patient?</a:t>
            </a:r>
          </a:p>
          <a:p>
            <a:pPr marL="0" indent="0">
              <a:buNone/>
            </a:pPr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CA6F7C-15CF-4E9B-8404-BC76258E6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54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849631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MY" sz="4000" b="1" dirty="0"/>
              <a:t>Answer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MY" sz="2800" dirty="0"/>
              <a:t>Recommendations:</a:t>
            </a:r>
          </a:p>
          <a:p>
            <a:pPr marL="530225" lvl="1" indent="-265113">
              <a:buFont typeface="+mj-lt"/>
              <a:buAutoNum type="arabicPeriod"/>
            </a:pPr>
            <a:r>
              <a:rPr lang="en-MY" sz="2400" dirty="0"/>
              <a:t> LV devices: Optical &amp; non-optical devices e.g.</a:t>
            </a:r>
          </a:p>
          <a:p>
            <a:pPr marL="987425" lvl="2" indent="-265113"/>
            <a:r>
              <a:rPr lang="en-MY" sz="2000" dirty="0"/>
              <a:t>Illuminated hand-held magnifier for reading tasks</a:t>
            </a:r>
          </a:p>
          <a:p>
            <a:pPr marL="987425" lvl="2" indent="-265113"/>
            <a:r>
              <a:rPr lang="en-MY" sz="2000" dirty="0"/>
              <a:t>Enlarged font or use of electronic devices</a:t>
            </a:r>
          </a:p>
          <a:p>
            <a:pPr marL="987425" lvl="2" indent="-265113"/>
            <a:r>
              <a:rPr lang="en-MY" sz="2000" dirty="0"/>
              <a:t>Environment modification</a:t>
            </a:r>
          </a:p>
          <a:p>
            <a:pPr marL="722313" lvl="1" indent="-457200">
              <a:buFont typeface="+mj-lt"/>
              <a:buAutoNum type="arabicPeriod"/>
            </a:pPr>
            <a:r>
              <a:rPr lang="en-MY" sz="2400" dirty="0"/>
              <a:t>Registration with Social Welfare Department for financial support</a:t>
            </a:r>
          </a:p>
          <a:p>
            <a:pPr marL="722313" lvl="1" indent="-457200">
              <a:buFont typeface="+mj-lt"/>
              <a:buAutoNum type="arabicPeriod"/>
            </a:pPr>
            <a:r>
              <a:rPr lang="en-MY" sz="2400" dirty="0"/>
              <a:t>Referral to Blind and LV Society for social support </a:t>
            </a:r>
          </a:p>
          <a:p>
            <a:endParaRPr lang="en-MY" dirty="0"/>
          </a:p>
        </p:txBody>
      </p:sp>
      <p:sp>
        <p:nvSpPr>
          <p:cNvPr id="5" name="Rectangle 4"/>
          <p:cNvSpPr/>
          <p:nvPr/>
        </p:nvSpPr>
        <p:spPr>
          <a:xfrm>
            <a:off x="1386348" y="4542502"/>
            <a:ext cx="9394723" cy="12388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MY" sz="2800" dirty="0"/>
              <a:t>Low vision management is multidisciplinary, </a:t>
            </a:r>
          </a:p>
          <a:p>
            <a:pPr algn="ctr"/>
            <a:r>
              <a:rPr lang="en-MY" sz="2800" dirty="0"/>
              <a:t>appropriate referral to other relevant parties is required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900BF4-4F6D-411C-95E3-6A7D24E59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55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163078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>
            <a:extLst>
              <a:ext uri="{FF2B5EF4-FFF2-40B4-BE49-F238E27FC236}">
                <a16:creationId xmlns:a16="http://schemas.microsoft.com/office/drawing/2014/main" id="{1CE9260E-3708-47FE-AA1D-806E292ECB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899" y="2971806"/>
            <a:ext cx="10071099" cy="1684150"/>
          </a:xfrm>
        </p:spPr>
        <p:txBody>
          <a:bodyPr/>
          <a:lstStyle/>
          <a:p>
            <a:r>
              <a:rPr lang="en-MY" b="1" dirty="0"/>
              <a:t>SCENARIO 4 </a:t>
            </a:r>
            <a:r>
              <a:rPr lang="en-MY" b="1" dirty="0">
                <a:solidFill>
                  <a:srgbClr val="FF0000"/>
                </a:solidFill>
              </a:rPr>
              <a:t>- REHABILITATION</a:t>
            </a:r>
            <a:br>
              <a:rPr lang="en-MY" b="1" dirty="0"/>
            </a:br>
            <a:endParaRPr lang="en-MY" b="1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6A55A44-DF33-42CD-9C30-E646D604F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56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39048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MY" sz="4000" b="1" dirty="0"/>
              <a:t>History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MY" sz="2800" dirty="0"/>
              <a:t>A 32-year-old lady presents with poor vision, &amp; frequent falls. She is diagnosed with advanced glaucoma. </a:t>
            </a:r>
          </a:p>
          <a:p>
            <a:r>
              <a:rPr lang="en-MY" sz="2800" dirty="0"/>
              <a:t>VF shows absolute VF defect for LE &amp; tunnel vision for RE.</a:t>
            </a:r>
          </a:p>
          <a:p>
            <a:pPr marL="0" indent="0">
              <a:buNone/>
            </a:pPr>
            <a:endParaRPr lang="en-MY" sz="2800" dirty="0"/>
          </a:p>
          <a:p>
            <a:pPr marL="0" indent="0">
              <a:buNone/>
            </a:pPr>
            <a:r>
              <a:rPr lang="en-MY" sz="2800" b="1" dirty="0">
                <a:solidFill>
                  <a:srgbClr val="FF0000"/>
                </a:solidFill>
              </a:rPr>
              <a:t>Question 1. What are the non-medical management plan for this patient?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8036BB-607A-4D46-A5E2-92020BC591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57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767312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MY" sz="4000" b="1" dirty="0"/>
              <a:t>Answer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MY" sz="2800" dirty="0"/>
              <a:t>Refer to Low Vision Clinic for assessment.</a:t>
            </a:r>
          </a:p>
          <a:p>
            <a:r>
              <a:rPr lang="en-MY" sz="2800" dirty="0"/>
              <a:t>Advise patient to register with Social Welfare Department. </a:t>
            </a:r>
          </a:p>
          <a:p>
            <a:pPr lvl="1"/>
            <a:endParaRPr lang="en-MY" dirty="0">
              <a:solidFill>
                <a:srgbClr val="FF0000"/>
              </a:solidFill>
            </a:endParaRPr>
          </a:p>
          <a:p>
            <a:pPr lvl="1"/>
            <a:endParaRPr lang="en-MY" dirty="0">
              <a:solidFill>
                <a:srgbClr val="FF0000"/>
              </a:solidFill>
            </a:endParaRPr>
          </a:p>
          <a:p>
            <a:pPr lvl="1"/>
            <a:endParaRPr lang="en-MY" dirty="0">
              <a:solidFill>
                <a:srgbClr val="FF0000"/>
              </a:solidFill>
            </a:endParaRPr>
          </a:p>
          <a:p>
            <a:endParaRPr lang="en-MY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0FB201-9834-42A5-823A-94BFFCB6512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2234" y="3310782"/>
            <a:ext cx="9574098" cy="1566018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79D6DD-3D3F-4E14-99B6-2FEB0B573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58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2728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Low vision assessment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MY" sz="2800" dirty="0"/>
              <a:t>Outcome of low vision assessment</a:t>
            </a:r>
          </a:p>
          <a:p>
            <a:pPr marL="0" indent="0">
              <a:buNone/>
            </a:pPr>
            <a:endParaRPr lang="en-MY" sz="1600" dirty="0"/>
          </a:p>
          <a:p>
            <a:pPr marL="0" indent="0">
              <a:buNone/>
            </a:pPr>
            <a:endParaRPr lang="en-MY" sz="1600" dirty="0"/>
          </a:p>
          <a:p>
            <a:pPr marL="0" indent="0">
              <a:buNone/>
            </a:pPr>
            <a:endParaRPr lang="en-MY" sz="1600" dirty="0"/>
          </a:p>
          <a:p>
            <a:pPr marL="0" indent="0">
              <a:buNone/>
            </a:pPr>
            <a:endParaRPr lang="en-MY" dirty="0"/>
          </a:p>
          <a:p>
            <a:pPr marL="0" indent="0">
              <a:buNone/>
            </a:pPr>
            <a:endParaRPr lang="en-MY" dirty="0"/>
          </a:p>
          <a:p>
            <a:r>
              <a:rPr lang="en-MY" sz="2800" dirty="0"/>
              <a:t>Recommendation: Non optical devices to aid reading (</a:t>
            </a:r>
            <a:r>
              <a:rPr lang="en-MY" sz="2800" dirty="0" err="1"/>
              <a:t>typoscope</a:t>
            </a:r>
            <a:r>
              <a:rPr lang="en-MY" sz="2800" dirty="0"/>
              <a:t> - a reading tool that allows for easier reading through a small rectangular cut out only showing one to three lines at a time)</a:t>
            </a:r>
            <a:endParaRPr lang="en-MY" sz="2800" dirty="0">
              <a:solidFill>
                <a:srgbClr val="FF0000"/>
              </a:solidFill>
            </a:endParaRPr>
          </a:p>
          <a:p>
            <a:endParaRPr lang="en-MY" dirty="0"/>
          </a:p>
          <a:p>
            <a:endParaRPr lang="en-MY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8596585"/>
              </p:ext>
            </p:extLst>
          </p:nvPr>
        </p:nvGraphicFramePr>
        <p:xfrm>
          <a:off x="1336675" y="2148416"/>
          <a:ext cx="8127999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8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8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400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M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2400" dirty="0"/>
                        <a:t>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2400" dirty="0"/>
                        <a:t>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MY" sz="2400" dirty="0"/>
                        <a:t>BCVA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2400" dirty="0"/>
                        <a:t>6/9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2400" dirty="0"/>
                        <a:t>HM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MY" sz="2400" dirty="0"/>
                        <a:t>Near vision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2400" dirty="0"/>
                        <a:t>N5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24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MY" sz="2400" dirty="0"/>
                        <a:t>VF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2400" dirty="0"/>
                        <a:t>Tunnel vision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2400" dirty="0"/>
                        <a:t>Absolute field loss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922711-BCEF-478A-96AD-C173EA8D1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59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838207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 Question 2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9188" y="1600200"/>
            <a:ext cx="10325100" cy="457200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FF0000"/>
                </a:solidFill>
              </a:rPr>
              <a:t>What other assessments are needed to confirm the working diagnosis?</a:t>
            </a:r>
          </a:p>
          <a:p>
            <a:pPr marL="0" indent="0">
              <a:buNone/>
            </a:pPr>
            <a:endParaRPr lang="en-US" sz="3000" b="1" dirty="0">
              <a:solidFill>
                <a:srgbClr val="FF0000"/>
              </a:solidFill>
            </a:endParaRP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786053-5482-4F5F-AB7C-F56DFB6888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6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24992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MY" sz="4000" b="1" dirty="0" err="1"/>
              <a:t>Typoscope</a:t>
            </a:r>
            <a:endParaRPr lang="en-MY" sz="4000" b="1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7DC95CA-8A2D-424F-AF61-6D85F9AC7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60</a:t>
            </a:fld>
            <a:endParaRPr lang="en-MY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4BD5905-57A7-4C5B-965B-6D0DAEDBDE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55" y="1755612"/>
            <a:ext cx="5570390" cy="408638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6827A34-619E-4F4E-B315-67A9D80EBD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049270" y="1062183"/>
            <a:ext cx="4086389" cy="5452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161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MY" sz="4000" b="1" dirty="0"/>
              <a:t>Low vision assessment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4900" y="1600200"/>
            <a:ext cx="9982200" cy="4572000"/>
          </a:xfrm>
        </p:spPr>
        <p:txBody>
          <a:bodyPr>
            <a:normAutofit/>
          </a:bodyPr>
          <a:lstStyle/>
          <a:p>
            <a:r>
              <a:rPr lang="en-MY" sz="2800" dirty="0"/>
              <a:t>Patient is unable to perform some daily activities (e.g. cooking, laundry, etc.) &amp; requires assistance to move around in unfamiliar surroundings.</a:t>
            </a:r>
          </a:p>
          <a:p>
            <a:pPr marL="0" indent="0">
              <a:buNone/>
            </a:pPr>
            <a:endParaRPr lang="en-MY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MY" sz="2800" b="1" dirty="0">
                <a:solidFill>
                  <a:srgbClr val="FF0000"/>
                </a:solidFill>
              </a:rPr>
              <a:t>Question 2. Who should this patient be referred to for other rehabilitation services? </a:t>
            </a:r>
          </a:p>
          <a:p>
            <a:pPr marL="0" indent="0">
              <a:buNone/>
            </a:pPr>
            <a:endParaRPr lang="en-MY" b="1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7C67C5-2D7D-42C4-82E1-241331F91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61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470841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MY" sz="4000" b="1" dirty="0"/>
              <a:t>Answer 2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MY" sz="2800" dirty="0"/>
              <a:t>Referral to other services for rehabilitation: </a:t>
            </a:r>
          </a:p>
          <a:p>
            <a:endParaRPr lang="en-MY" dirty="0"/>
          </a:p>
        </p:txBody>
      </p:sp>
      <p:graphicFrame>
        <p:nvGraphicFramePr>
          <p:cNvPr id="9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0334643"/>
              </p:ext>
            </p:extLst>
          </p:nvPr>
        </p:nvGraphicFramePr>
        <p:xfrm>
          <a:off x="442452" y="2283460"/>
          <a:ext cx="11223522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846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389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MY" sz="2400" dirty="0"/>
                        <a:t>Type</a:t>
                      </a:r>
                      <a:r>
                        <a:rPr lang="en-MY" sz="2400" baseline="0" dirty="0"/>
                        <a:t> of rehabilitation</a:t>
                      </a:r>
                      <a:endParaRPr lang="en-M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MY" sz="2400" dirty="0"/>
                        <a:t>Resources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MY" sz="2400" dirty="0">
                          <a:solidFill>
                            <a:srgbClr val="FF0000"/>
                          </a:solidFill>
                        </a:rPr>
                        <a:t>Training &amp; Therapy</a:t>
                      </a:r>
                      <a:r>
                        <a:rPr lang="en-MY" sz="2400" baseline="0" dirty="0">
                          <a:solidFill>
                            <a:srgbClr val="FF0000"/>
                          </a:solidFill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MY" sz="2400" dirty="0">
                          <a:solidFill>
                            <a:srgbClr val="FF0000"/>
                          </a:solidFill>
                        </a:rPr>
                        <a:t>Occupational therapist</a:t>
                      </a:r>
                      <a:endParaRPr lang="en-MY" sz="2400" baseline="0" dirty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MY" sz="2400" baseline="0" dirty="0">
                          <a:solidFill>
                            <a:srgbClr val="FF0000"/>
                          </a:solidFill>
                        </a:rPr>
                        <a:t>Orientation &amp; mobility instructors</a:t>
                      </a:r>
                      <a:endParaRPr lang="en-MY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MY" sz="2400" dirty="0">
                          <a:solidFill>
                            <a:srgbClr val="FF0000"/>
                          </a:solidFill>
                        </a:rPr>
                        <a:t>Work</a:t>
                      </a:r>
                      <a:r>
                        <a:rPr lang="en-MY" sz="2400" baseline="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MY" sz="2400" dirty="0">
                          <a:solidFill>
                            <a:srgbClr val="FF0000"/>
                          </a:solidFill>
                        </a:rPr>
                        <a:t>rehabilitation (e.g. vocational training)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MY" sz="2400" dirty="0">
                          <a:solidFill>
                            <a:srgbClr val="FF0000"/>
                          </a:solidFill>
                        </a:rPr>
                        <a:t>Social</a:t>
                      </a:r>
                      <a:r>
                        <a:rPr lang="en-MY" sz="2400" baseline="0" dirty="0">
                          <a:solidFill>
                            <a:srgbClr val="FF0000"/>
                          </a:solidFill>
                        </a:rPr>
                        <a:t> Welfare Department</a:t>
                      </a:r>
                    </a:p>
                    <a:p>
                      <a:r>
                        <a:rPr lang="en-MY" sz="2400" baseline="0" dirty="0">
                          <a:solidFill>
                            <a:srgbClr val="FF0000"/>
                          </a:solidFill>
                        </a:rPr>
                        <a:t>SOCSO</a:t>
                      </a:r>
                    </a:p>
                    <a:p>
                      <a:r>
                        <a:rPr lang="en-MY" sz="2400" baseline="0" dirty="0">
                          <a:solidFill>
                            <a:srgbClr val="FF0000"/>
                          </a:solidFill>
                        </a:rPr>
                        <a:t>NGO (e.g. MAB)</a:t>
                      </a:r>
                      <a:endParaRPr lang="en-MY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MY" sz="2400" dirty="0"/>
                        <a:t>Environment modification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MY" sz="2400" dirty="0"/>
                        <a:t>Optometrist</a:t>
                      </a:r>
                    </a:p>
                    <a:p>
                      <a:r>
                        <a:rPr lang="en-MY" sz="2400" dirty="0"/>
                        <a:t>Occupational therapist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MY" sz="2400" dirty="0"/>
                        <a:t>Financial</a:t>
                      </a:r>
                      <a:r>
                        <a:rPr lang="en-MY" sz="2400" baseline="0" dirty="0"/>
                        <a:t>, social &amp; psychological support</a:t>
                      </a:r>
                      <a:endParaRPr lang="en-M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MY" sz="2400" dirty="0"/>
                        <a:t>Social Welfare Department</a:t>
                      </a:r>
                    </a:p>
                    <a:p>
                      <a:r>
                        <a:rPr lang="en-MY" sz="2400" dirty="0"/>
                        <a:t>Clinical psychologist</a:t>
                      </a:r>
                    </a:p>
                    <a:p>
                      <a:r>
                        <a:rPr lang="en-MY" sz="2400" dirty="0"/>
                        <a:t>Psychiatrist</a:t>
                      </a:r>
                      <a:r>
                        <a:rPr lang="en-MY" sz="2400" baseline="0" dirty="0"/>
                        <a:t> </a:t>
                      </a:r>
                      <a:endParaRPr lang="en-MY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D266A6D-5E11-4C23-AA7A-F36C3978A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62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491266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51AFCEA-D60F-4CF3-A4FE-C3AEDA18E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63</a:t>
            </a:fld>
            <a:endParaRPr lang="en-MY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EB4CF4D-E703-457C-92A5-EE82967B63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5278" y="2492476"/>
            <a:ext cx="10217224" cy="1917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126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24653BC-5003-48E7-A585-C371B87739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55343" y="2455559"/>
            <a:ext cx="10363200" cy="1532076"/>
          </a:xfrm>
        </p:spPr>
        <p:txBody>
          <a:bodyPr>
            <a:normAutofit/>
          </a:bodyPr>
          <a:lstStyle/>
          <a:p>
            <a:r>
              <a:rPr lang="en-GB" sz="4000" b="1" dirty="0">
                <a:latin typeface="+mn-lt"/>
                <a:cs typeface="Arial" panose="020B0604020202020204" pitchFamily="34" charset="0"/>
              </a:rPr>
              <a:t>THANK YOU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64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979354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 Answer 2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9188" y="1600200"/>
            <a:ext cx="10325100" cy="457200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Further history to rule out secondary causes (e.g. previous eye trauma or surgery, long-term steroid use)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Ocular examination – </a:t>
            </a:r>
            <a:r>
              <a:rPr lang="en-US" sz="2800" dirty="0" err="1"/>
              <a:t>gonioscopy</a:t>
            </a:r>
            <a:r>
              <a:rPr lang="en-US" sz="2800" dirty="0"/>
              <a:t> (to confirm open angle), </a:t>
            </a:r>
          </a:p>
          <a:p>
            <a:pPr marL="0" indent="0">
              <a:buNone/>
            </a:pPr>
            <a:r>
              <a:rPr lang="en-US" sz="2800" dirty="0"/>
              <a:t> central cornea thickness (CCT) measurement (to assist in  </a:t>
            </a:r>
          </a:p>
          <a:p>
            <a:pPr marL="0" indent="0">
              <a:buNone/>
            </a:pPr>
            <a:r>
              <a:rPr lang="en-US" sz="2800" dirty="0"/>
              <a:t> management of patient)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Visual field (VF) testing (to rule out any VF defects)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5A9C8E-FC8F-4365-8042-A6F933D4A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7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463110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798858" y="-35718"/>
            <a:ext cx="10515600" cy="1325562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4000" b="1" dirty="0">
                <a:ea typeface="SimSun" pitchFamily="2" charset="-122"/>
              </a:rPr>
              <a:t>   Further assessment</a:t>
            </a:r>
            <a:endParaRPr lang="en-US" altLang="en-US" sz="2000" b="1" dirty="0"/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4040066"/>
              </p:ext>
            </p:extLst>
          </p:nvPr>
        </p:nvGraphicFramePr>
        <p:xfrm>
          <a:off x="1064676" y="1635368"/>
          <a:ext cx="9894269" cy="33979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2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118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9817">
                <a:tc>
                  <a:txBody>
                    <a:bodyPr/>
                    <a:lstStyle/>
                    <a:p>
                      <a:r>
                        <a:rPr lang="en-US" sz="2400" dirty="0"/>
                        <a:t>Assessment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Patient</a:t>
                      </a: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9817">
                <a:tc>
                  <a:txBody>
                    <a:bodyPr/>
                    <a:lstStyle/>
                    <a:p>
                      <a:r>
                        <a:rPr lang="en-US" sz="2400" b="1" dirty="0" err="1"/>
                        <a:t>Gonioscopy</a:t>
                      </a:r>
                      <a:endParaRPr lang="en-US" sz="2400" b="1" dirty="0"/>
                    </a:p>
                  </a:txBody>
                  <a:tcPr marL="121920" marR="12192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BE grade IV (open)</a:t>
                      </a:r>
                    </a:p>
                  </a:txBody>
                  <a:tcPr marL="121920" marR="12192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9817">
                <a:tc>
                  <a:txBody>
                    <a:bodyPr/>
                    <a:lstStyle/>
                    <a:p>
                      <a:r>
                        <a:rPr lang="en-US" sz="2400" b="1" dirty="0"/>
                        <a:t>CCT</a:t>
                      </a:r>
                    </a:p>
                  </a:txBody>
                  <a:tcPr marL="121920" marR="12192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Average values: RE 557 µm, LE 555 µm </a:t>
                      </a:r>
                    </a:p>
                  </a:txBody>
                  <a:tcPr marL="121920" marR="12192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95524">
                <a:tc>
                  <a:txBody>
                    <a:bodyPr/>
                    <a:lstStyle/>
                    <a:p>
                      <a:r>
                        <a:rPr lang="en-US" sz="2400" b="1" dirty="0"/>
                        <a:t>HVF (24-2)</a:t>
                      </a:r>
                    </a:p>
                  </a:txBody>
                  <a:tcPr marL="121920" marR="12192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BE normal</a:t>
                      </a:r>
                    </a:p>
                    <a:p>
                      <a:r>
                        <a:rPr lang="en-US" sz="2400" dirty="0"/>
                        <a:t>RE MD -1.7dB, PSD 1.4</a:t>
                      </a:r>
                      <a:r>
                        <a:rPr lang="en-US" sz="2400" baseline="0" dirty="0"/>
                        <a:t> </a:t>
                      </a:r>
                      <a:r>
                        <a:rPr lang="en-US" sz="2400" dirty="0"/>
                        <a:t>dB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LE MD -1.38dB, PSD 1.38dB</a:t>
                      </a:r>
                    </a:p>
                  </a:txBody>
                  <a:tcPr marL="121920" marR="12192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9817">
                <a:tc>
                  <a:txBody>
                    <a:bodyPr/>
                    <a:lstStyle/>
                    <a:p>
                      <a:r>
                        <a:rPr lang="en-US" sz="2400" b="1" dirty="0"/>
                        <a:t>Secondary causes (history or signs)</a:t>
                      </a:r>
                    </a:p>
                  </a:txBody>
                  <a:tcPr marL="121920" marR="12192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None</a:t>
                      </a:r>
                    </a:p>
                  </a:txBody>
                  <a:tcPr marL="121920" marR="12192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1549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fld id="{87AA0D2E-DB37-4557-B150-D7879833758A}" type="slidenum">
              <a:rPr lang="en-US" altLang="en-US" sz="1200" smtClean="0">
                <a:solidFill>
                  <a:srgbClr val="898989"/>
                </a:solidFill>
              </a:rPr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8</a:t>
            </a:fld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990600" y="627063"/>
            <a:ext cx="10515600" cy="1325562"/>
          </a:xfrm>
          <a:prstGeom prst="rect">
            <a:avLst/>
          </a:prstGeom>
        </p:spPr>
        <p:txBody>
          <a:bodyPr vert="horz" lIns="0" tIns="45720" rIns="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en-US" dirty="0">
              <a:latin typeface="Calibri" pitchFamily="34" charset="0"/>
            </a:endParaRPr>
          </a:p>
        </p:txBody>
      </p:sp>
      <p:pic>
        <p:nvPicPr>
          <p:cNvPr id="7" name="Picture 6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2" t="35180" r="52648" b="37868"/>
          <a:stretch/>
        </p:blipFill>
        <p:spPr bwMode="auto">
          <a:xfrm>
            <a:off x="6165270" y="4624754"/>
            <a:ext cx="5932170" cy="2221521"/>
          </a:xfrm>
          <a:prstGeom prst="rect">
            <a:avLst/>
          </a:prstGeom>
          <a:ln cmpd="sng">
            <a:solidFill>
              <a:schemeClr val="accent1">
                <a:lumMod val="75000"/>
              </a:schemeClr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70290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 Question 3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7429" y="1599853"/>
            <a:ext cx="10502900" cy="457200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MY" altLang="en-US" sz="2800" b="1" dirty="0">
                <a:solidFill>
                  <a:srgbClr val="FF0000"/>
                </a:solidFill>
              </a:rPr>
              <a:t>Diagnosis confirmed as OHT. Is treatment needed for this patient? </a:t>
            </a:r>
          </a:p>
          <a:p>
            <a:pPr>
              <a:buNone/>
            </a:pPr>
            <a:endParaRPr lang="en-MY" sz="28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en-MY" sz="2800" b="1" dirty="0">
              <a:solidFill>
                <a:srgbClr val="FF0000"/>
              </a:solidFill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endParaRPr lang="en-MY" sz="2800" b="1" dirty="0"/>
          </a:p>
          <a:p>
            <a:pPr>
              <a:buFont typeface="Arial" panose="020B0604020202020204" pitchFamily="34" charset="0"/>
              <a:buChar char="•"/>
              <a:defRPr/>
            </a:pPr>
            <a:endParaRPr lang="en-MY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F8DFCB-0E29-4676-8904-3F7FC49363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9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22477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heme TM CPG_2">
  <a:themeElements>
    <a:clrScheme name="Red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me Other choice" id="{714D81E6-A72B-4875-85D1-BCA37607F0ED}" vid="{84DEA034-E9C0-44E1-95F4-11A3A9B608F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 Other choice</Template>
  <TotalTime>2789</TotalTime>
  <Words>2044</Words>
  <Application>Microsoft Office PowerPoint</Application>
  <PresentationFormat>Widescreen</PresentationFormat>
  <Paragraphs>515</Paragraphs>
  <Slides>64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73" baseType="lpstr">
      <vt:lpstr>SimSun</vt:lpstr>
      <vt:lpstr>Arial</vt:lpstr>
      <vt:lpstr>Arial-BoldMT</vt:lpstr>
      <vt:lpstr>ArialMT</vt:lpstr>
      <vt:lpstr>Calibri</vt:lpstr>
      <vt:lpstr>Euphemia</vt:lpstr>
      <vt:lpstr>Plantagenet Cherokee</vt:lpstr>
      <vt:lpstr>Wingdings</vt:lpstr>
      <vt:lpstr>Theme TM CPG_2</vt:lpstr>
      <vt:lpstr>Training Module CPG Management of Glaucoma (SECOND EDITION) - Case Discussion 3</vt:lpstr>
      <vt:lpstr>Scenario 1 - OHT</vt:lpstr>
      <vt:lpstr>History &amp; ocular examination</vt:lpstr>
      <vt:lpstr> Question 1</vt:lpstr>
      <vt:lpstr> Answer 1</vt:lpstr>
      <vt:lpstr> Question 2</vt:lpstr>
      <vt:lpstr> Answer 2</vt:lpstr>
      <vt:lpstr>   Further assessment</vt:lpstr>
      <vt:lpstr> Question 3 </vt:lpstr>
      <vt:lpstr> Answer 3 </vt:lpstr>
      <vt:lpstr>   Clinical risk assessment</vt:lpstr>
      <vt:lpstr>PowerPoint Presentation</vt:lpstr>
      <vt:lpstr>Question 4</vt:lpstr>
      <vt:lpstr>Answer 4</vt:lpstr>
      <vt:lpstr>  Risk calculator  http://ohts.wustl.edu/risk</vt:lpstr>
      <vt:lpstr>PowerPoint Presentation</vt:lpstr>
      <vt:lpstr> Patient’s risk of conversion to POAG</vt:lpstr>
      <vt:lpstr>Question 5</vt:lpstr>
      <vt:lpstr>Answer 5</vt:lpstr>
      <vt:lpstr>Monitoring of patient</vt:lpstr>
      <vt:lpstr>Imaging - Heidelberg Retina Tomograph (HRT)</vt:lpstr>
      <vt:lpstr>Conclusion</vt:lpstr>
      <vt:lpstr>SCENARIO 2 -   Primary Open Angle  Glaucoma suspect</vt:lpstr>
      <vt:lpstr>History</vt:lpstr>
      <vt:lpstr> Eye assessment</vt:lpstr>
      <vt:lpstr>Optic disc findings</vt:lpstr>
      <vt:lpstr> Question 1</vt:lpstr>
      <vt:lpstr> Answer 1</vt:lpstr>
      <vt:lpstr> Question 2</vt:lpstr>
      <vt:lpstr> Answer 2</vt:lpstr>
      <vt:lpstr> Patient’s findings</vt:lpstr>
      <vt:lpstr>   VF – within normal limit </vt:lpstr>
      <vt:lpstr>OCT RNFL</vt:lpstr>
      <vt:lpstr>Question 3</vt:lpstr>
      <vt:lpstr>Answer 3</vt:lpstr>
      <vt:lpstr>Question 4</vt:lpstr>
      <vt:lpstr> Answer 4</vt:lpstr>
      <vt:lpstr> Risk assessment</vt:lpstr>
      <vt:lpstr>Question 5</vt:lpstr>
      <vt:lpstr>Answer 5</vt:lpstr>
      <vt:lpstr> Monitoring</vt:lpstr>
      <vt:lpstr>3 years of follow-up</vt:lpstr>
      <vt:lpstr>VF series of both eyes</vt:lpstr>
      <vt:lpstr>5 years of follow-up</vt:lpstr>
      <vt:lpstr>Question 6</vt:lpstr>
      <vt:lpstr>Answer 6</vt:lpstr>
      <vt:lpstr>Visual field </vt:lpstr>
      <vt:lpstr>Question 7</vt:lpstr>
      <vt:lpstr>Answer 7</vt:lpstr>
      <vt:lpstr>Conclusion</vt:lpstr>
      <vt:lpstr>SCENARIO 3 - REHABILITATION </vt:lpstr>
      <vt:lpstr>History</vt:lpstr>
      <vt:lpstr>Examination of LV Assessment</vt:lpstr>
      <vt:lpstr>Question 1</vt:lpstr>
      <vt:lpstr>Answer 1</vt:lpstr>
      <vt:lpstr>SCENARIO 4 - REHABILITATION </vt:lpstr>
      <vt:lpstr>History</vt:lpstr>
      <vt:lpstr>Answer 1</vt:lpstr>
      <vt:lpstr>Low vision assessment</vt:lpstr>
      <vt:lpstr>Typoscope</vt:lpstr>
      <vt:lpstr>Low vision assessment</vt:lpstr>
      <vt:lpstr>Answer 2</vt:lpstr>
      <vt:lpstr>PowerPoint Presentation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 2</dc:title>
  <dc:creator>ct kayt</dc:creator>
  <cp:lastModifiedBy>Dr. Mohd. Aminuddin</cp:lastModifiedBy>
  <cp:revision>142</cp:revision>
  <dcterms:created xsi:type="dcterms:W3CDTF">2018-02-04T14:27:11Z</dcterms:created>
  <dcterms:modified xsi:type="dcterms:W3CDTF">2018-06-14T04:28:31Z</dcterms:modified>
</cp:coreProperties>
</file>